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handoutMasterIdLst>
    <p:handoutMasterId r:id="rId3"/>
  </p:handoutMasterIdLst>
  <p:sldIdLst>
    <p:sldId id="258" r:id="rId2"/>
  </p:sldIdLst>
  <p:sldSz cx="30175200" cy="42976800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1pPr>
    <a:lvl2pPr marL="373063" indent="84138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2pPr>
    <a:lvl3pPr marL="746125" indent="168275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3pPr>
    <a:lvl4pPr marL="1119188" indent="252413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4pPr>
    <a:lvl5pPr marL="1492250" indent="33655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536">
          <p15:clr>
            <a:srgbClr val="A4A3A4"/>
          </p15:clr>
        </p15:guide>
        <p15:guide id="2" pos="95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333FF"/>
    <a:srgbClr val="1E4649"/>
    <a:srgbClr val="E3001B"/>
    <a:srgbClr val="014B96"/>
    <a:srgbClr val="FF9900"/>
    <a:srgbClr val="FF3300"/>
    <a:srgbClr val="00FFCC"/>
    <a:srgbClr val="9933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2769" autoAdjust="0"/>
    <p:restoredTop sz="94434" autoAdjust="0"/>
  </p:normalViewPr>
  <p:slideViewPr>
    <p:cSldViewPr>
      <p:cViewPr>
        <p:scale>
          <a:sx n="33" d="100"/>
          <a:sy n="33" d="100"/>
        </p:scale>
        <p:origin x="16" y="20"/>
      </p:cViewPr>
      <p:guideLst>
        <p:guide orient="horz" pos="13536"/>
        <p:guide pos="95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338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3.wmf"/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12" Type="http://schemas.openxmlformats.org/officeDocument/2006/relationships/image" Target="../media/image12.wmf"/><Relationship Id="rId17" Type="http://schemas.openxmlformats.org/officeDocument/2006/relationships/image" Target="../media/image17.wmf"/><Relationship Id="rId2" Type="http://schemas.openxmlformats.org/officeDocument/2006/relationships/image" Target="../media/image2.wmf"/><Relationship Id="rId16" Type="http://schemas.openxmlformats.org/officeDocument/2006/relationships/image" Target="../media/image16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11" Type="http://schemas.openxmlformats.org/officeDocument/2006/relationships/image" Target="../media/image11.wmf"/><Relationship Id="rId5" Type="http://schemas.openxmlformats.org/officeDocument/2006/relationships/image" Target="../media/image5.wmf"/><Relationship Id="rId15" Type="http://schemas.openxmlformats.org/officeDocument/2006/relationships/image" Target="../media/image15.wmf"/><Relationship Id="rId10" Type="http://schemas.openxmlformats.org/officeDocument/2006/relationships/image" Target="../media/image10.wmf"/><Relationship Id="rId4" Type="http://schemas.openxmlformats.org/officeDocument/2006/relationships/image" Target="../media/image4.wmf"/><Relationship Id="rId9" Type="http://schemas.openxmlformats.org/officeDocument/2006/relationships/image" Target="../media/image9.wmf"/><Relationship Id="rId14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5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>
            <a:lvl1pPr defTabSz="96043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7188" y="0"/>
            <a:ext cx="416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59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3" tIns="48052" rIns="96103" bIns="48052" numCol="1" anchor="b" anchorCtr="0" compatLnSpc="1">
            <a:prstTxWarp prst="textNoShape">
              <a:avLst/>
            </a:prstTxWarp>
          </a:bodyPr>
          <a:lstStyle>
            <a:lvl1pPr defTabSz="96043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3" tIns="48052" rIns="96103" bIns="48052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/>
            </a:lvl1pPr>
          </a:lstStyle>
          <a:p>
            <a:fld id="{2E330169-2800-4EC7-AD08-176B55569A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68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2954" y="13350310"/>
            <a:ext cx="25649294" cy="9212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5906" y="24353877"/>
            <a:ext cx="21123388" cy="10982249"/>
          </a:xfrm>
        </p:spPr>
        <p:txBody>
          <a:bodyPr/>
          <a:lstStyle>
            <a:lvl1pPr marL="0" indent="0" algn="ctr">
              <a:buNone/>
              <a:defRPr/>
            </a:lvl1pPr>
            <a:lvl2pPr marL="373212" indent="0" algn="ctr">
              <a:buNone/>
              <a:defRPr/>
            </a:lvl2pPr>
            <a:lvl3pPr marL="746425" indent="0" algn="ctr">
              <a:buNone/>
              <a:defRPr/>
            </a:lvl3pPr>
            <a:lvl4pPr marL="1119637" indent="0" algn="ctr">
              <a:buNone/>
              <a:defRPr/>
            </a:lvl4pPr>
            <a:lvl5pPr marL="1492849" indent="0" algn="ctr">
              <a:buNone/>
              <a:defRPr/>
            </a:lvl5pPr>
            <a:lvl6pPr marL="1866062" indent="0" algn="ctr">
              <a:buNone/>
              <a:defRPr/>
            </a:lvl6pPr>
            <a:lvl7pPr marL="2239274" indent="0" algn="ctr">
              <a:buNone/>
              <a:defRPr/>
            </a:lvl7pPr>
            <a:lvl8pPr marL="2612487" indent="0" algn="ctr">
              <a:buNone/>
              <a:defRPr/>
            </a:lvl8pPr>
            <a:lvl9pPr marL="29856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F6FA8-39CE-4366-B52C-9CB8B54B91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9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4DABA2-4E4C-4127-9462-84AF8477AE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5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501327" y="3817673"/>
            <a:ext cx="6412792" cy="343839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1082" y="3817673"/>
            <a:ext cx="19150437" cy="343839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75C1E-2EC1-4636-94E1-E52E3ECBD8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3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E060E8-2E85-4B4A-8EBE-8BD3630182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71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632" y="27617284"/>
            <a:ext cx="25649294" cy="8534249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3632" y="18216110"/>
            <a:ext cx="25649294" cy="9401175"/>
          </a:xfrm>
        </p:spPr>
        <p:txBody>
          <a:bodyPr anchor="b"/>
          <a:lstStyle>
            <a:lvl1pPr marL="0" indent="0">
              <a:buNone/>
              <a:defRPr sz="1600"/>
            </a:lvl1pPr>
            <a:lvl2pPr marL="373212" indent="0">
              <a:buNone/>
              <a:defRPr sz="1500"/>
            </a:lvl2pPr>
            <a:lvl3pPr marL="746425" indent="0">
              <a:buNone/>
              <a:defRPr sz="1300"/>
            </a:lvl3pPr>
            <a:lvl4pPr marL="1119637" indent="0">
              <a:buNone/>
              <a:defRPr sz="1100"/>
            </a:lvl4pPr>
            <a:lvl5pPr marL="1492849" indent="0">
              <a:buNone/>
              <a:defRPr sz="1100"/>
            </a:lvl5pPr>
            <a:lvl6pPr marL="1866062" indent="0">
              <a:buNone/>
              <a:defRPr sz="1100"/>
            </a:lvl6pPr>
            <a:lvl7pPr marL="2239274" indent="0">
              <a:buNone/>
              <a:defRPr sz="1100"/>
            </a:lvl7pPr>
            <a:lvl8pPr marL="2612487" indent="0">
              <a:buNone/>
              <a:defRPr sz="1100"/>
            </a:lvl8pPr>
            <a:lvl9pPr marL="298569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20B89F-A29C-419B-A41A-6901FCE5CE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4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1082" y="12412325"/>
            <a:ext cx="12781614" cy="25789277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2504" y="12412325"/>
            <a:ext cx="12781615" cy="25789277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D4D006-EB94-4EE3-A9AF-090E962F5D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09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948" y="1721418"/>
            <a:ext cx="27157306" cy="7162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948" y="9619684"/>
            <a:ext cx="13332619" cy="400953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212" indent="0">
              <a:buNone/>
              <a:defRPr sz="1600" b="1"/>
            </a:lvl2pPr>
            <a:lvl3pPr marL="746425" indent="0">
              <a:buNone/>
              <a:defRPr sz="1500" b="1"/>
            </a:lvl3pPr>
            <a:lvl4pPr marL="1119637" indent="0">
              <a:buNone/>
              <a:defRPr sz="1300" b="1"/>
            </a:lvl4pPr>
            <a:lvl5pPr marL="1492849" indent="0">
              <a:buNone/>
              <a:defRPr sz="1300" b="1"/>
            </a:lvl5pPr>
            <a:lvl6pPr marL="1866062" indent="0">
              <a:buNone/>
              <a:defRPr sz="1300" b="1"/>
            </a:lvl6pPr>
            <a:lvl7pPr marL="2239274" indent="0">
              <a:buNone/>
              <a:defRPr sz="1300" b="1"/>
            </a:lvl7pPr>
            <a:lvl8pPr marL="2612487" indent="0">
              <a:buNone/>
              <a:defRPr sz="1300" b="1"/>
            </a:lvl8pPr>
            <a:lvl9pPr marL="2985699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8948" y="13629217"/>
            <a:ext cx="13332619" cy="24760691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8956" y="9619684"/>
            <a:ext cx="13337297" cy="400953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212" indent="0">
              <a:buNone/>
              <a:defRPr sz="1600" b="1"/>
            </a:lvl2pPr>
            <a:lvl3pPr marL="746425" indent="0">
              <a:buNone/>
              <a:defRPr sz="1500" b="1"/>
            </a:lvl3pPr>
            <a:lvl4pPr marL="1119637" indent="0">
              <a:buNone/>
              <a:defRPr sz="1300" b="1"/>
            </a:lvl4pPr>
            <a:lvl5pPr marL="1492849" indent="0">
              <a:buNone/>
              <a:defRPr sz="1300" b="1"/>
            </a:lvl5pPr>
            <a:lvl6pPr marL="1866062" indent="0">
              <a:buNone/>
              <a:defRPr sz="1300" b="1"/>
            </a:lvl6pPr>
            <a:lvl7pPr marL="2239274" indent="0">
              <a:buNone/>
              <a:defRPr sz="1300" b="1"/>
            </a:lvl7pPr>
            <a:lvl8pPr marL="2612487" indent="0">
              <a:buNone/>
              <a:defRPr sz="1300" b="1"/>
            </a:lvl8pPr>
            <a:lvl9pPr marL="2985699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8956" y="13629217"/>
            <a:ext cx="13337297" cy="24760691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F66AA6-44C6-412D-8150-D1E3A280B3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97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B02A3-DAAC-4EA3-BAE1-C1BBFE3DEB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30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47A94-7C53-4799-BC22-5789F87693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24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948" y="1710759"/>
            <a:ext cx="9927431" cy="7281824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7479" y="1710759"/>
            <a:ext cx="16868775" cy="36679149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8948" y="8992583"/>
            <a:ext cx="9927431" cy="29397325"/>
          </a:xfrm>
        </p:spPr>
        <p:txBody>
          <a:bodyPr/>
          <a:lstStyle>
            <a:lvl1pPr marL="0" indent="0">
              <a:buNone/>
              <a:defRPr sz="1100"/>
            </a:lvl1pPr>
            <a:lvl2pPr marL="373212" indent="0">
              <a:buNone/>
              <a:defRPr sz="1000"/>
            </a:lvl2pPr>
            <a:lvl3pPr marL="746425" indent="0">
              <a:buNone/>
              <a:defRPr sz="800"/>
            </a:lvl3pPr>
            <a:lvl4pPr marL="1119637" indent="0">
              <a:buNone/>
              <a:defRPr sz="700"/>
            </a:lvl4pPr>
            <a:lvl5pPr marL="1492849" indent="0">
              <a:buNone/>
              <a:defRPr sz="700"/>
            </a:lvl5pPr>
            <a:lvl6pPr marL="1866062" indent="0">
              <a:buNone/>
              <a:defRPr sz="700"/>
            </a:lvl6pPr>
            <a:lvl7pPr marL="2239274" indent="0">
              <a:buNone/>
              <a:defRPr sz="700"/>
            </a:lvl7pPr>
            <a:lvl8pPr marL="2612487" indent="0">
              <a:buNone/>
              <a:defRPr sz="700"/>
            </a:lvl8pPr>
            <a:lvl9pPr marL="2985699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AD8987-9278-43AA-982D-609D1E25AE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57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4176" y="30083050"/>
            <a:ext cx="18105494" cy="3552976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14176" y="3840768"/>
            <a:ext cx="18105494" cy="25785725"/>
          </a:xfrm>
        </p:spPr>
        <p:txBody>
          <a:bodyPr/>
          <a:lstStyle>
            <a:lvl1pPr marL="0" indent="0">
              <a:buNone/>
              <a:defRPr sz="2600"/>
            </a:lvl1pPr>
            <a:lvl2pPr marL="373212" indent="0">
              <a:buNone/>
              <a:defRPr sz="2300"/>
            </a:lvl2pPr>
            <a:lvl3pPr marL="746425" indent="0">
              <a:buNone/>
              <a:defRPr sz="2000"/>
            </a:lvl3pPr>
            <a:lvl4pPr marL="1119637" indent="0">
              <a:buNone/>
              <a:defRPr sz="1600"/>
            </a:lvl4pPr>
            <a:lvl5pPr marL="1492849" indent="0">
              <a:buNone/>
              <a:defRPr sz="1600"/>
            </a:lvl5pPr>
            <a:lvl6pPr marL="1866062" indent="0">
              <a:buNone/>
              <a:defRPr sz="1600"/>
            </a:lvl6pPr>
            <a:lvl7pPr marL="2239274" indent="0">
              <a:buNone/>
              <a:defRPr sz="1600"/>
            </a:lvl7pPr>
            <a:lvl8pPr marL="2612487" indent="0">
              <a:buNone/>
              <a:defRPr sz="1600"/>
            </a:lvl8pPr>
            <a:lvl9pPr marL="2985699" indent="0">
              <a:buNone/>
              <a:defRPr sz="16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4176" y="33636026"/>
            <a:ext cx="18105494" cy="5043450"/>
          </a:xfrm>
        </p:spPr>
        <p:txBody>
          <a:bodyPr/>
          <a:lstStyle>
            <a:lvl1pPr marL="0" indent="0">
              <a:buNone/>
              <a:defRPr sz="1100"/>
            </a:lvl1pPr>
            <a:lvl2pPr marL="373212" indent="0">
              <a:buNone/>
              <a:defRPr sz="1000"/>
            </a:lvl2pPr>
            <a:lvl3pPr marL="746425" indent="0">
              <a:buNone/>
              <a:defRPr sz="800"/>
            </a:lvl3pPr>
            <a:lvl4pPr marL="1119637" indent="0">
              <a:buNone/>
              <a:defRPr sz="700"/>
            </a:lvl4pPr>
            <a:lvl5pPr marL="1492849" indent="0">
              <a:buNone/>
              <a:defRPr sz="700"/>
            </a:lvl5pPr>
            <a:lvl6pPr marL="1866062" indent="0">
              <a:buNone/>
              <a:defRPr sz="700"/>
            </a:lvl6pPr>
            <a:lvl7pPr marL="2239274" indent="0">
              <a:buNone/>
              <a:defRPr sz="700"/>
            </a:lvl7pPr>
            <a:lvl8pPr marL="2612487" indent="0">
              <a:buNone/>
              <a:defRPr sz="700"/>
            </a:lvl8pPr>
            <a:lvl9pPr marL="2985699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495BE-22DD-45DC-97E6-841DBCA53D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1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62188" y="3819525"/>
            <a:ext cx="25650825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5102" tIns="187551" rIns="375102" bIns="1875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62188" y="12412663"/>
            <a:ext cx="25650825" cy="257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5102" tIns="187551" rIns="375102" bIns="1875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62188" y="39160450"/>
            <a:ext cx="628650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5102" tIns="187551" rIns="375102" bIns="187551" numCol="1" anchor="t" anchorCtr="0" compatLnSpc="1">
            <a:prstTxWarp prst="textNoShape">
              <a:avLst/>
            </a:prstTxWarp>
          </a:bodyPr>
          <a:lstStyle>
            <a:lvl1pPr>
              <a:defRPr sz="5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310813" y="39160450"/>
            <a:ext cx="9553575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5102" tIns="187551" rIns="375102" bIns="187551" numCol="1" anchor="t" anchorCtr="0" compatLnSpc="1">
            <a:prstTxWarp prst="textNoShape">
              <a:avLst/>
            </a:prstTxWarp>
          </a:bodyPr>
          <a:lstStyle>
            <a:lvl1pPr algn="ctr">
              <a:defRPr sz="5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626513" y="39160450"/>
            <a:ext cx="628650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5102" tIns="187551" rIns="375102" bIns="187551" numCol="1" anchor="t" anchorCtr="0" compatLnSpc="1">
            <a:prstTxWarp prst="textNoShape">
              <a:avLst/>
            </a:prstTxWarp>
          </a:bodyPr>
          <a:lstStyle>
            <a:lvl1pPr algn="r">
              <a:defRPr sz="5800"/>
            </a:lvl1pPr>
          </a:lstStyle>
          <a:p>
            <a:fld id="{B6795665-99DD-4952-9C93-08CD0AA841D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751263" rtl="0" eaLnBrk="0" fontAlgn="base" hangingPunct="0">
        <a:spcBef>
          <a:spcPct val="0"/>
        </a:spcBef>
        <a:spcAft>
          <a:spcPct val="0"/>
        </a:spcAft>
        <a:defRPr sz="18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751263" rtl="0" eaLnBrk="0" fontAlgn="base" hangingPunct="0">
        <a:spcBef>
          <a:spcPct val="0"/>
        </a:spcBef>
        <a:spcAft>
          <a:spcPct val="0"/>
        </a:spcAft>
        <a:defRPr sz="18000">
          <a:solidFill>
            <a:schemeClr val="tx2"/>
          </a:solidFill>
          <a:latin typeface="Arial" charset="0"/>
          <a:ea typeface="ヒラギノ角ゴ Pro W3" pitchFamily="48" charset="-128"/>
        </a:defRPr>
      </a:lvl2pPr>
      <a:lvl3pPr algn="ctr" defTabSz="3751263" rtl="0" eaLnBrk="0" fontAlgn="base" hangingPunct="0">
        <a:spcBef>
          <a:spcPct val="0"/>
        </a:spcBef>
        <a:spcAft>
          <a:spcPct val="0"/>
        </a:spcAft>
        <a:defRPr sz="18000">
          <a:solidFill>
            <a:schemeClr val="tx2"/>
          </a:solidFill>
          <a:latin typeface="Arial" charset="0"/>
          <a:ea typeface="ヒラギノ角ゴ Pro W3" pitchFamily="48" charset="-128"/>
        </a:defRPr>
      </a:lvl3pPr>
      <a:lvl4pPr algn="ctr" defTabSz="3751263" rtl="0" eaLnBrk="0" fontAlgn="base" hangingPunct="0">
        <a:spcBef>
          <a:spcPct val="0"/>
        </a:spcBef>
        <a:spcAft>
          <a:spcPct val="0"/>
        </a:spcAft>
        <a:defRPr sz="18000">
          <a:solidFill>
            <a:schemeClr val="tx2"/>
          </a:solidFill>
          <a:latin typeface="Arial" charset="0"/>
          <a:ea typeface="ヒラギノ角ゴ Pro W3" pitchFamily="48" charset="-128"/>
        </a:defRPr>
      </a:lvl4pPr>
      <a:lvl5pPr algn="ctr" defTabSz="3751263" rtl="0" eaLnBrk="0" fontAlgn="base" hangingPunct="0">
        <a:spcBef>
          <a:spcPct val="0"/>
        </a:spcBef>
        <a:spcAft>
          <a:spcPct val="0"/>
        </a:spcAft>
        <a:defRPr sz="18000">
          <a:solidFill>
            <a:schemeClr val="tx2"/>
          </a:solidFill>
          <a:latin typeface="Arial" charset="0"/>
          <a:ea typeface="ヒラギノ角ゴ Pro W3" pitchFamily="48" charset="-128"/>
        </a:defRPr>
      </a:lvl5pPr>
      <a:lvl6pPr marL="373212" algn="ctr" defTabSz="3751562" rtl="0" fontAlgn="base">
        <a:spcBef>
          <a:spcPct val="0"/>
        </a:spcBef>
        <a:spcAft>
          <a:spcPct val="0"/>
        </a:spcAft>
        <a:defRPr sz="18000">
          <a:solidFill>
            <a:schemeClr val="tx2"/>
          </a:solidFill>
          <a:latin typeface="Arial" charset="0"/>
          <a:ea typeface="ヒラギノ角ゴ Pro W3" pitchFamily="48" charset="-128"/>
        </a:defRPr>
      </a:lvl6pPr>
      <a:lvl7pPr marL="746425" algn="ctr" defTabSz="3751562" rtl="0" fontAlgn="base">
        <a:spcBef>
          <a:spcPct val="0"/>
        </a:spcBef>
        <a:spcAft>
          <a:spcPct val="0"/>
        </a:spcAft>
        <a:defRPr sz="18000">
          <a:solidFill>
            <a:schemeClr val="tx2"/>
          </a:solidFill>
          <a:latin typeface="Arial" charset="0"/>
          <a:ea typeface="ヒラギノ角ゴ Pro W3" pitchFamily="48" charset="-128"/>
        </a:defRPr>
      </a:lvl7pPr>
      <a:lvl8pPr marL="1119637" algn="ctr" defTabSz="3751562" rtl="0" fontAlgn="base">
        <a:spcBef>
          <a:spcPct val="0"/>
        </a:spcBef>
        <a:spcAft>
          <a:spcPct val="0"/>
        </a:spcAft>
        <a:defRPr sz="18000">
          <a:solidFill>
            <a:schemeClr val="tx2"/>
          </a:solidFill>
          <a:latin typeface="Arial" charset="0"/>
          <a:ea typeface="ヒラギノ角ゴ Pro W3" pitchFamily="48" charset="-128"/>
        </a:defRPr>
      </a:lvl8pPr>
      <a:lvl9pPr marL="1492849" algn="ctr" defTabSz="3751562" rtl="0" fontAlgn="base">
        <a:spcBef>
          <a:spcPct val="0"/>
        </a:spcBef>
        <a:spcAft>
          <a:spcPct val="0"/>
        </a:spcAft>
        <a:defRPr sz="18000">
          <a:solidFill>
            <a:schemeClr val="tx2"/>
          </a:solidFill>
          <a:latin typeface="Arial" charset="0"/>
          <a:ea typeface="ヒラギノ角ゴ Pro W3" pitchFamily="48" charset="-128"/>
        </a:defRPr>
      </a:lvl9pPr>
    </p:titleStyle>
    <p:bodyStyle>
      <a:lvl1pPr marL="1404938" indent="-1404938" algn="l" defTabSz="3751263" rtl="0" eaLnBrk="0" fontAlgn="base" hangingPunct="0">
        <a:spcBef>
          <a:spcPct val="20000"/>
        </a:spcBef>
        <a:spcAft>
          <a:spcPct val="0"/>
        </a:spcAft>
        <a:buChar char="•"/>
        <a:defRPr sz="13200">
          <a:solidFill>
            <a:schemeClr val="tx1"/>
          </a:solidFill>
          <a:latin typeface="+mn-lt"/>
          <a:ea typeface="+mn-ea"/>
          <a:cs typeface="+mn-cs"/>
        </a:defRPr>
      </a:lvl1pPr>
      <a:lvl2pPr marL="3046413" indent="-1169988" algn="l" defTabSz="3751263" rtl="0" eaLnBrk="0" fontAlgn="base" hangingPunct="0">
        <a:spcBef>
          <a:spcPct val="20000"/>
        </a:spcBef>
        <a:spcAft>
          <a:spcPct val="0"/>
        </a:spcAft>
        <a:buChar char="–"/>
        <a:defRPr sz="11600">
          <a:solidFill>
            <a:schemeClr val="tx1"/>
          </a:solidFill>
          <a:latin typeface="+mn-lt"/>
          <a:ea typeface="+mn-ea"/>
        </a:defRPr>
      </a:lvl2pPr>
      <a:lvl3pPr marL="4689475" indent="-938213" algn="l" defTabSz="3751263" rtl="0" eaLnBrk="0" fontAlgn="base" hangingPunct="0">
        <a:spcBef>
          <a:spcPct val="20000"/>
        </a:spcBef>
        <a:spcAft>
          <a:spcPct val="0"/>
        </a:spcAft>
        <a:buChar char="•"/>
        <a:defRPr sz="9800">
          <a:solidFill>
            <a:schemeClr val="tx1"/>
          </a:solidFill>
          <a:latin typeface="+mn-lt"/>
          <a:ea typeface="+mn-ea"/>
        </a:defRPr>
      </a:lvl3pPr>
      <a:lvl4pPr marL="6562725" indent="-935038" algn="l" defTabSz="3751263" rtl="0" eaLnBrk="0" fontAlgn="base" hangingPunct="0">
        <a:spcBef>
          <a:spcPct val="20000"/>
        </a:spcBef>
        <a:spcAft>
          <a:spcPct val="0"/>
        </a:spcAft>
        <a:buChar char="–"/>
        <a:defRPr sz="8200">
          <a:solidFill>
            <a:schemeClr val="tx1"/>
          </a:solidFill>
          <a:latin typeface="+mn-lt"/>
          <a:ea typeface="+mn-ea"/>
        </a:defRPr>
      </a:lvl4pPr>
      <a:lvl5pPr marL="8439150" indent="-938213" algn="l" defTabSz="3751263" rtl="0" eaLnBrk="0" fontAlgn="base" hangingPunct="0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  <a:ea typeface="+mn-ea"/>
        </a:defRPr>
      </a:lvl5pPr>
      <a:lvl6pPr marL="8813255" indent="-938214" algn="l" defTabSz="3751562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  <a:ea typeface="+mn-ea"/>
        </a:defRPr>
      </a:lvl6pPr>
      <a:lvl7pPr marL="9186467" indent="-938214" algn="l" defTabSz="3751562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  <a:ea typeface="+mn-ea"/>
        </a:defRPr>
      </a:lvl7pPr>
      <a:lvl8pPr marL="9559680" indent="-938214" algn="l" defTabSz="3751562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  <a:ea typeface="+mn-ea"/>
        </a:defRPr>
      </a:lvl8pPr>
      <a:lvl9pPr marL="9932892" indent="-938214" algn="l" defTabSz="3751562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7464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3212" algn="l" defTabSz="7464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6425" algn="l" defTabSz="7464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9637" algn="l" defTabSz="7464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2849" algn="l" defTabSz="7464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6062" algn="l" defTabSz="7464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9274" algn="l" defTabSz="7464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2487" algn="l" defTabSz="7464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85699" algn="l" defTabSz="7464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5.tiff"/><Relationship Id="rId21" Type="http://schemas.openxmlformats.org/officeDocument/2006/relationships/oleObject" Target="../embeddings/oleObject3.bin"/><Relationship Id="rId42" Type="http://schemas.openxmlformats.org/officeDocument/2006/relationships/image" Target="../media/image47.tiff"/><Relationship Id="rId47" Type="http://schemas.openxmlformats.org/officeDocument/2006/relationships/oleObject" Target="../embeddings/oleObject6.bin"/><Relationship Id="rId63" Type="http://schemas.openxmlformats.org/officeDocument/2006/relationships/image" Target="../media/image9.wmf"/><Relationship Id="rId68" Type="http://schemas.openxmlformats.org/officeDocument/2006/relationships/oleObject" Target="../embeddings/oleObject11.bin"/><Relationship Id="rId84" Type="http://schemas.openxmlformats.org/officeDocument/2006/relationships/image" Target="../media/image16.wmf"/><Relationship Id="rId89" Type="http://schemas.openxmlformats.org/officeDocument/2006/relationships/image" Target="../media/image70.png"/><Relationship Id="rId16" Type="http://schemas.openxmlformats.org/officeDocument/2006/relationships/image" Target="../media/image31.tif"/><Relationship Id="rId11" Type="http://schemas.openxmlformats.org/officeDocument/2006/relationships/image" Target="../media/image26.jpeg"/><Relationship Id="rId32" Type="http://schemas.openxmlformats.org/officeDocument/2006/relationships/image" Target="../media/image4.wmf"/><Relationship Id="rId37" Type="http://schemas.openxmlformats.org/officeDocument/2006/relationships/image" Target="../media/image42.tiff"/><Relationship Id="rId53" Type="http://schemas.openxmlformats.org/officeDocument/2006/relationships/oleObject" Target="../embeddings/oleObject7.bin"/><Relationship Id="rId58" Type="http://schemas.openxmlformats.org/officeDocument/2006/relationships/image" Target="../media/image57.jpeg"/><Relationship Id="rId74" Type="http://schemas.openxmlformats.org/officeDocument/2006/relationships/image" Target="../media/image13.wmf"/><Relationship Id="rId79" Type="http://schemas.openxmlformats.org/officeDocument/2006/relationships/oleObject" Target="../embeddings/oleObject15.bin"/><Relationship Id="rId5" Type="http://schemas.openxmlformats.org/officeDocument/2006/relationships/image" Target="../media/image20.png"/><Relationship Id="rId90" Type="http://schemas.openxmlformats.org/officeDocument/2006/relationships/image" Target="../media/image71.png"/><Relationship Id="rId14" Type="http://schemas.openxmlformats.org/officeDocument/2006/relationships/image" Target="../media/image29.tif"/><Relationship Id="rId22" Type="http://schemas.openxmlformats.org/officeDocument/2006/relationships/image" Target="../media/image3.wmf"/><Relationship Id="rId27" Type="http://schemas.openxmlformats.org/officeDocument/2006/relationships/image" Target="../media/image36.tiff"/><Relationship Id="rId30" Type="http://schemas.openxmlformats.org/officeDocument/2006/relationships/image" Target="../media/image39.jpeg"/><Relationship Id="rId35" Type="http://schemas.openxmlformats.org/officeDocument/2006/relationships/image" Target="../media/image40.tiff"/><Relationship Id="rId43" Type="http://schemas.openxmlformats.org/officeDocument/2006/relationships/image" Target="../media/image48.tiff"/><Relationship Id="rId48" Type="http://schemas.openxmlformats.org/officeDocument/2006/relationships/image" Target="../media/image6.wmf"/><Relationship Id="rId56" Type="http://schemas.openxmlformats.org/officeDocument/2006/relationships/image" Target="../media/image8.wmf"/><Relationship Id="rId64" Type="http://schemas.openxmlformats.org/officeDocument/2006/relationships/image" Target="../media/image61.png"/><Relationship Id="rId69" Type="http://schemas.openxmlformats.org/officeDocument/2006/relationships/image" Target="../media/image11.wmf"/><Relationship Id="rId77" Type="http://schemas.openxmlformats.org/officeDocument/2006/relationships/oleObject" Target="../embeddings/oleObject14.bin"/><Relationship Id="rId8" Type="http://schemas.openxmlformats.org/officeDocument/2006/relationships/image" Target="../media/image23.jpeg"/><Relationship Id="rId51" Type="http://schemas.openxmlformats.org/officeDocument/2006/relationships/image" Target="../media/image54.jpeg"/><Relationship Id="rId72" Type="http://schemas.openxmlformats.org/officeDocument/2006/relationships/image" Target="../media/image12.wmf"/><Relationship Id="rId80" Type="http://schemas.openxmlformats.org/officeDocument/2006/relationships/image" Target="../media/image15.wmf"/><Relationship Id="rId85" Type="http://schemas.openxmlformats.org/officeDocument/2006/relationships/image" Target="../media/image68.jpeg"/><Relationship Id="rId3" Type="http://schemas.openxmlformats.org/officeDocument/2006/relationships/image" Target="../media/image18.png"/><Relationship Id="rId12" Type="http://schemas.openxmlformats.org/officeDocument/2006/relationships/image" Target="../media/image27.png"/><Relationship Id="rId17" Type="http://schemas.openxmlformats.org/officeDocument/2006/relationships/oleObject" Target="../embeddings/oleObject1.bin"/><Relationship Id="rId25" Type="http://schemas.openxmlformats.org/officeDocument/2006/relationships/image" Target="../media/image34.tiff"/><Relationship Id="rId33" Type="http://schemas.openxmlformats.org/officeDocument/2006/relationships/oleObject" Target="../embeddings/oleObject5.bin"/><Relationship Id="rId38" Type="http://schemas.openxmlformats.org/officeDocument/2006/relationships/image" Target="../media/image43.tiff"/><Relationship Id="rId46" Type="http://schemas.openxmlformats.org/officeDocument/2006/relationships/image" Target="../media/image51.png"/><Relationship Id="rId59" Type="http://schemas.openxmlformats.org/officeDocument/2006/relationships/image" Target="../media/image58.jpeg"/><Relationship Id="rId67" Type="http://schemas.openxmlformats.org/officeDocument/2006/relationships/image" Target="../media/image10.wmf"/><Relationship Id="rId20" Type="http://schemas.openxmlformats.org/officeDocument/2006/relationships/image" Target="../media/image2.wmf"/><Relationship Id="rId41" Type="http://schemas.openxmlformats.org/officeDocument/2006/relationships/image" Target="../media/image46.tiff"/><Relationship Id="rId54" Type="http://schemas.openxmlformats.org/officeDocument/2006/relationships/image" Target="../media/image7.wmf"/><Relationship Id="rId62" Type="http://schemas.openxmlformats.org/officeDocument/2006/relationships/oleObject" Target="../embeddings/oleObject9.bin"/><Relationship Id="rId70" Type="http://schemas.openxmlformats.org/officeDocument/2006/relationships/image" Target="../media/image63.jpeg"/><Relationship Id="rId75" Type="http://schemas.openxmlformats.org/officeDocument/2006/relationships/image" Target="../media/image64.jpeg"/><Relationship Id="rId83" Type="http://schemas.openxmlformats.org/officeDocument/2006/relationships/oleObject" Target="../embeddings/oleObject16.bin"/><Relationship Id="rId88" Type="http://schemas.openxmlformats.org/officeDocument/2006/relationships/image" Target="../media/image1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15" Type="http://schemas.openxmlformats.org/officeDocument/2006/relationships/image" Target="../media/image30.tif"/><Relationship Id="rId23" Type="http://schemas.openxmlformats.org/officeDocument/2006/relationships/image" Target="../media/image32.jpeg"/><Relationship Id="rId28" Type="http://schemas.openxmlformats.org/officeDocument/2006/relationships/image" Target="../media/image37.jpeg"/><Relationship Id="rId36" Type="http://schemas.openxmlformats.org/officeDocument/2006/relationships/image" Target="../media/image41.tiff"/><Relationship Id="rId49" Type="http://schemas.openxmlformats.org/officeDocument/2006/relationships/image" Target="../media/image52.png"/><Relationship Id="rId57" Type="http://schemas.openxmlformats.org/officeDocument/2006/relationships/image" Target="../media/image56.tif"/><Relationship Id="rId10" Type="http://schemas.openxmlformats.org/officeDocument/2006/relationships/image" Target="../media/image25.jpeg"/><Relationship Id="rId31" Type="http://schemas.openxmlformats.org/officeDocument/2006/relationships/oleObject" Target="../embeddings/oleObject4.bin"/><Relationship Id="rId44" Type="http://schemas.openxmlformats.org/officeDocument/2006/relationships/image" Target="../media/image49.tiff"/><Relationship Id="rId52" Type="http://schemas.openxmlformats.org/officeDocument/2006/relationships/image" Target="../media/image55.tiff"/><Relationship Id="rId60" Type="http://schemas.openxmlformats.org/officeDocument/2006/relationships/image" Target="../media/image59.jpeg"/><Relationship Id="rId65" Type="http://schemas.openxmlformats.org/officeDocument/2006/relationships/image" Target="../media/image62.png"/><Relationship Id="rId73" Type="http://schemas.openxmlformats.org/officeDocument/2006/relationships/oleObject" Target="../embeddings/oleObject13.bin"/><Relationship Id="rId78" Type="http://schemas.openxmlformats.org/officeDocument/2006/relationships/image" Target="../media/image14.wmf"/><Relationship Id="rId81" Type="http://schemas.openxmlformats.org/officeDocument/2006/relationships/image" Target="../media/image66.jpeg"/><Relationship Id="rId86" Type="http://schemas.openxmlformats.org/officeDocument/2006/relationships/image" Target="../media/image69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3" Type="http://schemas.openxmlformats.org/officeDocument/2006/relationships/image" Target="../media/image28.tif"/><Relationship Id="rId18" Type="http://schemas.openxmlformats.org/officeDocument/2006/relationships/image" Target="../media/image1.wmf"/><Relationship Id="rId39" Type="http://schemas.openxmlformats.org/officeDocument/2006/relationships/image" Target="../media/image44.tiff"/><Relationship Id="rId34" Type="http://schemas.openxmlformats.org/officeDocument/2006/relationships/image" Target="../media/image5.wmf"/><Relationship Id="rId50" Type="http://schemas.openxmlformats.org/officeDocument/2006/relationships/image" Target="../media/image53.jpeg"/><Relationship Id="rId55" Type="http://schemas.openxmlformats.org/officeDocument/2006/relationships/oleObject" Target="../embeddings/oleObject8.bin"/><Relationship Id="rId76" Type="http://schemas.openxmlformats.org/officeDocument/2006/relationships/image" Target="../media/image65.jpeg"/><Relationship Id="rId7" Type="http://schemas.openxmlformats.org/officeDocument/2006/relationships/image" Target="../media/image22.jpeg"/><Relationship Id="rId71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29" Type="http://schemas.openxmlformats.org/officeDocument/2006/relationships/image" Target="../media/image38.jpeg"/><Relationship Id="rId24" Type="http://schemas.openxmlformats.org/officeDocument/2006/relationships/image" Target="../media/image33.jpeg"/><Relationship Id="rId40" Type="http://schemas.openxmlformats.org/officeDocument/2006/relationships/image" Target="../media/image45.tiff"/><Relationship Id="rId45" Type="http://schemas.openxmlformats.org/officeDocument/2006/relationships/image" Target="../media/image50.tiff"/><Relationship Id="rId66" Type="http://schemas.openxmlformats.org/officeDocument/2006/relationships/oleObject" Target="../embeddings/oleObject10.bin"/><Relationship Id="rId87" Type="http://schemas.openxmlformats.org/officeDocument/2006/relationships/oleObject" Target="../embeddings/oleObject17.bin"/><Relationship Id="rId61" Type="http://schemas.openxmlformats.org/officeDocument/2006/relationships/image" Target="../media/image60.jpeg"/><Relationship Id="rId82" Type="http://schemas.openxmlformats.org/officeDocument/2006/relationships/image" Target="../media/image67.jpeg"/><Relationship Id="rId1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541"/>
          <p:cNvSpPr>
            <a:spLocks noChangeArrowheads="1"/>
          </p:cNvSpPr>
          <p:nvPr/>
        </p:nvSpPr>
        <p:spPr bwMode="auto">
          <a:xfrm>
            <a:off x="0" y="5868225"/>
            <a:ext cx="30175200" cy="2719815"/>
          </a:xfrm>
          <a:prstGeom prst="rect">
            <a:avLst/>
          </a:prstGeom>
          <a:solidFill>
            <a:srgbClr val="014B96"/>
          </a:solidFill>
          <a:ln>
            <a:noFill/>
          </a:ln>
          <a:extLst/>
        </p:spPr>
        <p:txBody>
          <a:bodyPr wrap="none" lIns="74642" tIns="37321" rIns="74642" bIns="37321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endParaRPr lang="tr-TR"/>
          </a:p>
        </p:txBody>
      </p:sp>
      <p:sp>
        <p:nvSpPr>
          <p:cNvPr id="102" name="Rectangle 540"/>
          <p:cNvSpPr>
            <a:spLocks noChangeArrowheads="1"/>
          </p:cNvSpPr>
          <p:nvPr/>
        </p:nvSpPr>
        <p:spPr bwMode="auto">
          <a:xfrm>
            <a:off x="0" y="0"/>
            <a:ext cx="30175200" cy="5889670"/>
          </a:xfrm>
          <a:prstGeom prst="rect">
            <a:avLst/>
          </a:prstGeom>
          <a:solidFill>
            <a:srgbClr val="E3001B"/>
          </a:solidFill>
          <a:ln>
            <a:noFill/>
          </a:ln>
          <a:extLst/>
        </p:spPr>
        <p:txBody>
          <a:bodyPr wrap="none" lIns="74642" tIns="37321" rIns="74642" bIns="37321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endParaRPr lang="tr-TR">
              <a:solidFill>
                <a:srgbClr val="FF9900"/>
              </a:solidFill>
            </a:endParaRPr>
          </a:p>
        </p:txBody>
      </p:sp>
      <p:sp>
        <p:nvSpPr>
          <p:cNvPr id="103" name="Line 542"/>
          <p:cNvSpPr>
            <a:spLocks noChangeShapeType="1"/>
          </p:cNvSpPr>
          <p:nvPr/>
        </p:nvSpPr>
        <p:spPr bwMode="auto">
          <a:xfrm>
            <a:off x="428625" y="457200"/>
            <a:ext cx="0" cy="4572000"/>
          </a:xfrm>
          <a:prstGeom prst="line">
            <a:avLst/>
          </a:prstGeom>
          <a:noFill/>
          <a:ln w="25400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4642" tIns="37321" rIns="74642" bIns="37321"/>
          <a:lstStyle/>
          <a:p>
            <a:endParaRPr lang="en-US"/>
          </a:p>
        </p:txBody>
      </p:sp>
      <p:sp>
        <p:nvSpPr>
          <p:cNvPr id="104" name="Text Box 533"/>
          <p:cNvSpPr txBox="1">
            <a:spLocks noChangeArrowheads="1"/>
          </p:cNvSpPr>
          <p:nvPr/>
        </p:nvSpPr>
        <p:spPr bwMode="auto">
          <a:xfrm>
            <a:off x="4689000" y="-27014"/>
            <a:ext cx="20865711" cy="546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642" tIns="37321" rIns="74642" bIns="37321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 algn="ctr"/>
            <a:endParaRPr lang="tr-TR" sz="6800" b="1" dirty="0">
              <a:solidFill>
                <a:schemeClr val="bg1"/>
              </a:solidFill>
            </a:endParaRPr>
          </a:p>
          <a:p>
            <a:pPr algn="ctr"/>
            <a:r>
              <a:rPr lang="en-US" sz="6800" b="1" dirty="0">
                <a:solidFill>
                  <a:schemeClr val="bg1"/>
                </a:solidFill>
              </a:rPr>
              <a:t>Metal Sulfide </a:t>
            </a:r>
            <a:r>
              <a:rPr lang="en-US" sz="6800" b="1" dirty="0" err="1">
                <a:solidFill>
                  <a:schemeClr val="bg1"/>
                </a:solidFill>
              </a:rPr>
              <a:t>Nanograins</a:t>
            </a:r>
            <a:r>
              <a:rPr lang="en-US" sz="6800" b="1" dirty="0">
                <a:solidFill>
                  <a:schemeClr val="bg1"/>
                </a:solidFill>
              </a:rPr>
              <a:t> as Shell Wall on Wide Band Gap Metal Oxide Nanofiber </a:t>
            </a:r>
            <a:r>
              <a:rPr lang="en-US" sz="6800" b="1" dirty="0" err="1">
                <a:solidFill>
                  <a:schemeClr val="bg1"/>
                </a:solidFill>
              </a:rPr>
              <a:t>Heterostructure</a:t>
            </a:r>
            <a:r>
              <a:rPr lang="en-US" sz="6800" b="1" dirty="0">
                <a:solidFill>
                  <a:schemeClr val="bg1"/>
                </a:solidFill>
              </a:rPr>
              <a:t>: Efficient Visible Photocatalytic Activity through Bandgap Narrowing</a:t>
            </a:r>
            <a:endParaRPr lang="tr-TR" sz="6800" dirty="0">
              <a:solidFill>
                <a:schemeClr val="bg1"/>
              </a:solidFill>
            </a:endParaRPr>
          </a:p>
        </p:txBody>
      </p:sp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18" y="6096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Line 542"/>
          <p:cNvSpPr>
            <a:spLocks noChangeShapeType="1"/>
          </p:cNvSpPr>
          <p:nvPr/>
        </p:nvSpPr>
        <p:spPr bwMode="auto">
          <a:xfrm>
            <a:off x="428625" y="5562600"/>
            <a:ext cx="0" cy="2743200"/>
          </a:xfrm>
          <a:prstGeom prst="line">
            <a:avLst/>
          </a:prstGeom>
          <a:noFill/>
          <a:ln w="25400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4642" tIns="37321" rIns="74642" bIns="37321"/>
          <a:lstStyle/>
          <a:p>
            <a:endParaRPr lang="en-US"/>
          </a:p>
        </p:txBody>
      </p:sp>
      <p:sp>
        <p:nvSpPr>
          <p:cNvPr id="107" name="Rectangle 106"/>
          <p:cNvSpPr/>
          <p:nvPr/>
        </p:nvSpPr>
        <p:spPr bwMode="auto">
          <a:xfrm>
            <a:off x="1163775" y="29951499"/>
            <a:ext cx="323124" cy="3543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658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1" y="3622339"/>
            <a:ext cx="4259534" cy="958395"/>
          </a:xfrm>
          <a:prstGeom prst="rect">
            <a:avLst/>
          </a:prstGeom>
        </p:spPr>
      </p:pic>
      <p:sp>
        <p:nvSpPr>
          <p:cNvPr id="111" name="Text Box 1065"/>
          <p:cNvSpPr txBox="1">
            <a:spLocks noChangeArrowheads="1"/>
          </p:cNvSpPr>
          <p:nvPr/>
        </p:nvSpPr>
        <p:spPr bwMode="auto">
          <a:xfrm>
            <a:off x="251400" y="8772024"/>
            <a:ext cx="3657599" cy="629369"/>
          </a:xfrm>
          <a:prstGeom prst="rect">
            <a:avLst/>
          </a:prstGeom>
          <a:solidFill>
            <a:srgbClr val="E3001B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4642" tIns="37321" rIns="74642" bIns="37321">
            <a:spAutoFit/>
          </a:bodyPr>
          <a:lstStyle>
            <a:lvl1pPr defTabSz="1354138">
              <a:defRPr sz="36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 defTabSz="1354138">
              <a:defRPr sz="36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 defTabSz="1354138">
              <a:defRPr sz="36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 defTabSz="1354138">
              <a:defRPr sz="36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 defTabSz="1354138">
              <a:defRPr sz="36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defTabSz="13541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defTabSz="13541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defTabSz="13541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defTabSz="13541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defRPr/>
            </a:pP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12" name="Rectangle 1064"/>
          <p:cNvSpPr>
            <a:spLocks noChangeArrowheads="1"/>
          </p:cNvSpPr>
          <p:nvPr/>
        </p:nvSpPr>
        <p:spPr bwMode="auto">
          <a:xfrm>
            <a:off x="251400" y="8762682"/>
            <a:ext cx="14854966" cy="818954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4642" tIns="37321" rIns="74642" bIns="37321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endParaRPr lang="tr-TR">
              <a:solidFill>
                <a:srgbClr val="FF0000"/>
              </a:solidFill>
            </a:endParaRPr>
          </a:p>
        </p:txBody>
      </p:sp>
      <p:sp>
        <p:nvSpPr>
          <p:cNvPr id="113" name="14 Metin kutusu"/>
          <p:cNvSpPr txBox="1"/>
          <p:nvPr/>
        </p:nvSpPr>
        <p:spPr>
          <a:xfrm>
            <a:off x="274554" y="9525000"/>
            <a:ext cx="148318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Designing Metal sulfide as a shell layer has interested the construction of new set of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heterostructure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which induces the narrow band function at the interlayers with attracted functional properties for promising remediation based applications. Construction of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heterostructures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on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electrospun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nanofiber initiates the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directionated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carrier mobility and effective charge separation with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nanograin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assembled structural morphology.  </a:t>
            </a:r>
            <a:endParaRPr lang="tr-TR" sz="3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4" name="Content Placeholder 2"/>
          <p:cNvSpPr txBox="1">
            <a:spLocks/>
          </p:cNvSpPr>
          <p:nvPr/>
        </p:nvSpPr>
        <p:spPr bwMode="auto">
          <a:xfrm>
            <a:off x="251400" y="12112800"/>
            <a:ext cx="7980011" cy="450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5102" tIns="187551" rIns="375102" bIns="187551" numCol="1" anchor="t" anchorCtr="0" compatLnSpc="1">
            <a:prstTxWarp prst="textNoShape">
              <a:avLst/>
            </a:prstTxWarp>
          </a:bodyPr>
          <a:lstStyle>
            <a:lvl1pPr marL="0" indent="0" algn="ctr" defTabSz="375126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3212" indent="0" algn="ctr" defTabSz="375126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1600">
                <a:solidFill>
                  <a:schemeClr val="tx1"/>
                </a:solidFill>
                <a:latin typeface="+mn-lt"/>
                <a:ea typeface="+mn-ea"/>
              </a:defRPr>
            </a:lvl2pPr>
            <a:lvl3pPr marL="746425" indent="0" algn="ctr" defTabSz="375126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800">
                <a:solidFill>
                  <a:schemeClr val="tx1"/>
                </a:solidFill>
                <a:latin typeface="+mn-lt"/>
                <a:ea typeface="+mn-ea"/>
              </a:defRPr>
            </a:lvl3pPr>
            <a:lvl4pPr marL="1119637" indent="0" algn="ctr" defTabSz="375126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8200">
                <a:solidFill>
                  <a:schemeClr val="tx1"/>
                </a:solidFill>
                <a:latin typeface="+mn-lt"/>
                <a:ea typeface="+mn-ea"/>
              </a:defRPr>
            </a:lvl4pPr>
            <a:lvl5pPr marL="1492849" indent="0" algn="ctr" defTabSz="375126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8200">
                <a:solidFill>
                  <a:schemeClr val="tx1"/>
                </a:solidFill>
                <a:latin typeface="+mn-lt"/>
                <a:ea typeface="+mn-ea"/>
              </a:defRPr>
            </a:lvl5pPr>
            <a:lvl6pPr marL="1866062" indent="0" algn="ctr" defTabSz="3751562" rtl="0" fontAlgn="base">
              <a:spcBef>
                <a:spcPct val="20000"/>
              </a:spcBef>
              <a:spcAft>
                <a:spcPct val="0"/>
              </a:spcAft>
              <a:buNone/>
              <a:defRPr sz="8200">
                <a:solidFill>
                  <a:schemeClr val="tx1"/>
                </a:solidFill>
                <a:latin typeface="+mn-lt"/>
                <a:ea typeface="+mn-ea"/>
              </a:defRPr>
            </a:lvl6pPr>
            <a:lvl7pPr marL="2239274" indent="0" algn="ctr" defTabSz="3751562" rtl="0" fontAlgn="base">
              <a:spcBef>
                <a:spcPct val="20000"/>
              </a:spcBef>
              <a:spcAft>
                <a:spcPct val="0"/>
              </a:spcAft>
              <a:buNone/>
              <a:defRPr sz="8200">
                <a:solidFill>
                  <a:schemeClr val="tx1"/>
                </a:solidFill>
                <a:latin typeface="+mn-lt"/>
                <a:ea typeface="+mn-ea"/>
              </a:defRPr>
            </a:lvl7pPr>
            <a:lvl8pPr marL="2612487" indent="0" algn="ctr" defTabSz="3751562" rtl="0" fontAlgn="base">
              <a:spcBef>
                <a:spcPct val="20000"/>
              </a:spcBef>
              <a:spcAft>
                <a:spcPct val="0"/>
              </a:spcAft>
              <a:buNone/>
              <a:defRPr sz="8200">
                <a:solidFill>
                  <a:schemeClr val="tx1"/>
                </a:solidFill>
                <a:latin typeface="+mn-lt"/>
                <a:ea typeface="+mn-ea"/>
              </a:defRPr>
            </a:lvl8pPr>
            <a:lvl9pPr marL="2985699" indent="0" algn="ctr" defTabSz="3751562" rtl="0" fontAlgn="base">
              <a:spcBef>
                <a:spcPct val="20000"/>
              </a:spcBef>
              <a:spcAft>
                <a:spcPct val="0"/>
              </a:spcAft>
              <a:buNone/>
              <a:defRPr sz="8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 algn="l"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3000" b="1" kern="0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Shell wall thickness </a:t>
            </a:r>
            <a:r>
              <a:rPr lang="en-US" sz="3000" kern="0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on narrowing the band gap</a:t>
            </a:r>
          </a:p>
          <a:p>
            <a:pPr algn="l">
              <a:buClr>
                <a:schemeClr val="bg2">
                  <a:lumMod val="50000"/>
                </a:schemeClr>
              </a:buClr>
            </a:pPr>
            <a:r>
              <a:rPr lang="en-US" sz="3000" kern="0" dirty="0">
                <a:solidFill>
                  <a:srgbClr val="0070C0"/>
                </a:solidFill>
                <a:cs typeface="Times New Roman" pitchFamily="18" charset="0"/>
              </a:rPr>
              <a:t>     -- core shell interface from surface</a:t>
            </a:r>
            <a:endParaRPr lang="tr-TR" sz="3000" kern="0" dirty="0">
              <a:solidFill>
                <a:schemeClr val="bg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marL="514350" indent="-514350" algn="l"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3000" b="1" kern="0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Visible response </a:t>
            </a:r>
          </a:p>
          <a:p>
            <a:pPr indent="536575" algn="l">
              <a:buClr>
                <a:schemeClr val="bg2">
                  <a:lumMod val="50000"/>
                </a:schemeClr>
              </a:buClr>
            </a:pPr>
            <a:r>
              <a:rPr lang="en-US" sz="3000" kern="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-- Visible active by bandgap narrowing</a:t>
            </a:r>
            <a:endParaRPr lang="tr-TR" sz="3000" kern="0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pPr marL="457200" indent="-457200" algn="l"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3000" kern="0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suppression of  </a:t>
            </a:r>
            <a:r>
              <a:rPr lang="en-US" sz="3000" b="1" kern="0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carrier</a:t>
            </a:r>
            <a:r>
              <a:rPr lang="en-US" sz="3000" kern="0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kern="0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recombination</a:t>
            </a:r>
            <a:endParaRPr lang="tr-TR" sz="3000" b="1" kern="0" dirty="0">
              <a:solidFill>
                <a:schemeClr val="bg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indent="536575" algn="l">
              <a:buClr>
                <a:schemeClr val="bg2">
                  <a:lumMod val="50000"/>
                </a:schemeClr>
              </a:buClr>
            </a:pPr>
            <a:r>
              <a:rPr lang="en-US" sz="3000" kern="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-- Oxygen and sulfur induces defect     </a:t>
            </a:r>
          </a:p>
          <a:p>
            <a:pPr indent="536575" algn="l">
              <a:buClr>
                <a:schemeClr val="bg2">
                  <a:lumMod val="50000"/>
                </a:schemeClr>
              </a:buClr>
            </a:pPr>
            <a:r>
              <a:rPr lang="en-US" sz="3000" kern="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   with  type II band function</a:t>
            </a:r>
            <a:endParaRPr lang="en-US" sz="2000" kern="0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5" name="Text Box 1065"/>
          <p:cNvSpPr txBox="1">
            <a:spLocks noChangeArrowheads="1"/>
          </p:cNvSpPr>
          <p:nvPr/>
        </p:nvSpPr>
        <p:spPr bwMode="auto">
          <a:xfrm>
            <a:off x="251399" y="17103020"/>
            <a:ext cx="14854967" cy="629369"/>
          </a:xfrm>
          <a:prstGeom prst="rect">
            <a:avLst/>
          </a:prstGeom>
          <a:solidFill>
            <a:srgbClr val="E3001B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4642" tIns="37321" rIns="74642" bIns="37321">
            <a:spAutoFit/>
          </a:bodyPr>
          <a:lstStyle/>
          <a:p>
            <a:pPr defTabSz="1354191">
              <a:defRPr/>
            </a:pPr>
            <a:r>
              <a:rPr lang="en-US" b="1" dirty="0" err="1">
                <a:solidFill>
                  <a:schemeClr val="bg1"/>
                </a:solidFill>
                <a:latin typeface="Arial" charset="0"/>
              </a:rPr>
              <a:t>ZnS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Arial" charset="0"/>
              </a:rPr>
              <a:t>CuS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, Ag</a:t>
            </a:r>
            <a:r>
              <a:rPr lang="en-US" b="1" baseline="-25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S and Bi</a:t>
            </a:r>
            <a:r>
              <a:rPr lang="en-US" b="1" baseline="-25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S</a:t>
            </a:r>
            <a:r>
              <a:rPr lang="en-US" b="1" baseline="-25000" dirty="0">
                <a:solidFill>
                  <a:schemeClr val="bg1"/>
                </a:solidFill>
                <a:latin typeface="Arial" charset="0"/>
              </a:rPr>
              <a:t>3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based shell layer on </a:t>
            </a:r>
            <a:r>
              <a:rPr lang="en-US" b="1" dirty="0" err="1">
                <a:solidFill>
                  <a:schemeClr val="bg1"/>
                </a:solidFill>
                <a:latin typeface="Arial" charset="0"/>
              </a:rPr>
              <a:t>ZnO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Nanofibers</a:t>
            </a:r>
          </a:p>
        </p:txBody>
      </p:sp>
      <p:sp>
        <p:nvSpPr>
          <p:cNvPr id="116" name="Rectangle 1064"/>
          <p:cNvSpPr>
            <a:spLocks noChangeArrowheads="1"/>
          </p:cNvSpPr>
          <p:nvPr/>
        </p:nvSpPr>
        <p:spPr bwMode="auto">
          <a:xfrm>
            <a:off x="251400" y="17068799"/>
            <a:ext cx="14859000" cy="15495455"/>
          </a:xfrm>
          <a:prstGeom prst="rect">
            <a:avLst/>
          </a:prstGeom>
          <a:noFill/>
          <a:ln w="57150">
            <a:solidFill>
              <a:srgbClr val="FF33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4642" tIns="37321" rIns="74642" bIns="37321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endParaRPr lang="tr-TR"/>
          </a:p>
        </p:txBody>
      </p:sp>
      <p:sp>
        <p:nvSpPr>
          <p:cNvPr id="117" name="14 Metin kutusu"/>
          <p:cNvSpPr txBox="1"/>
          <p:nvPr/>
        </p:nvSpPr>
        <p:spPr>
          <a:xfrm>
            <a:off x="274554" y="17788085"/>
            <a:ext cx="1483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First, through the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sulfidation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process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ZnO-ZnS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based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heterostructure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was constructed on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electrospun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ZnO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nanofiber with different shell wall thickness. </a:t>
            </a:r>
            <a:endParaRPr lang="tr-TR" sz="3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21" name="Straight Arrow Connector 22"/>
          <p:cNvCxnSpPr/>
          <p:nvPr/>
        </p:nvCxnSpPr>
        <p:spPr bwMode="auto">
          <a:xfrm>
            <a:off x="4195140" y="20573169"/>
            <a:ext cx="24075" cy="70002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2" name="Straight Arrow Connector 98"/>
          <p:cNvCxnSpPr/>
          <p:nvPr/>
        </p:nvCxnSpPr>
        <p:spPr bwMode="auto">
          <a:xfrm>
            <a:off x="4262288" y="23344449"/>
            <a:ext cx="13304" cy="860683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9" name="TextBox 109"/>
          <p:cNvSpPr txBox="1"/>
          <p:nvPr/>
        </p:nvSpPr>
        <p:spPr>
          <a:xfrm>
            <a:off x="8583054" y="29904012"/>
            <a:ext cx="6603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B050"/>
                </a:solidFill>
              </a:rPr>
              <a:t>Promising Metal sulfur interaction on surface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00B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B050"/>
                </a:solidFill>
              </a:rPr>
              <a:t>Variable oxygen related defects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00B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B050"/>
                </a:solidFill>
              </a:rPr>
              <a:t>Change in valance band position</a:t>
            </a:r>
          </a:p>
        </p:txBody>
      </p:sp>
      <p:sp>
        <p:nvSpPr>
          <p:cNvPr id="130" name="TextBox 110"/>
          <p:cNvSpPr txBox="1"/>
          <p:nvPr/>
        </p:nvSpPr>
        <p:spPr>
          <a:xfrm>
            <a:off x="12147124" y="27518683"/>
            <a:ext cx="286459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Visible response by narrow bandgap shell functionality </a:t>
            </a:r>
            <a:endParaRPr lang="tr-TR" sz="2400" dirty="0">
              <a:solidFill>
                <a:srgbClr val="00B050"/>
              </a:solidFill>
            </a:endParaRPr>
          </a:p>
          <a:p>
            <a:pPr algn="ctr"/>
            <a:endParaRPr lang="en-US" sz="2000" dirty="0"/>
          </a:p>
        </p:txBody>
      </p:sp>
      <p:sp>
        <p:nvSpPr>
          <p:cNvPr id="131" name="14 Metin kutusu"/>
          <p:cNvSpPr txBox="1"/>
          <p:nvPr/>
        </p:nvSpPr>
        <p:spPr>
          <a:xfrm>
            <a:off x="271954" y="25700706"/>
            <a:ext cx="14834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Secondly, addition metal impurities were added in the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</a:rPr>
              <a:t>sulfidation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 process to construct the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</a:rPr>
              <a:t>ZnO-CuS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, ZnO-Ag</a:t>
            </a:r>
            <a:r>
              <a:rPr lang="en-US" sz="3000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S, ZnO-Bi</a:t>
            </a:r>
            <a:r>
              <a:rPr lang="en-US" sz="3000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en-US" sz="3000" baseline="-25000" dirty="0">
                <a:solidFill>
                  <a:schemeClr val="bg2">
                    <a:lumMod val="50000"/>
                  </a:schemeClr>
                </a:solidFill>
              </a:rPr>
              <a:t>3 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based core shell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</a:rPr>
              <a:t>heterostructural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 nanofibers.</a:t>
            </a:r>
            <a:endParaRPr lang="tr-TR" sz="3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4" name="Rectangle 1064"/>
          <p:cNvSpPr>
            <a:spLocks noChangeArrowheads="1"/>
          </p:cNvSpPr>
          <p:nvPr/>
        </p:nvSpPr>
        <p:spPr bwMode="auto">
          <a:xfrm>
            <a:off x="15262800" y="8738948"/>
            <a:ext cx="14760000" cy="823109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4642" tIns="37321" rIns="74642" bIns="37321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endParaRPr lang="tr-TR" sz="3200">
              <a:solidFill>
                <a:srgbClr val="FF0000"/>
              </a:solidFill>
            </a:endParaRPr>
          </a:p>
        </p:txBody>
      </p:sp>
      <p:sp>
        <p:nvSpPr>
          <p:cNvPr id="135" name="Text Box 1065"/>
          <p:cNvSpPr txBox="1">
            <a:spLocks noChangeArrowheads="1"/>
          </p:cNvSpPr>
          <p:nvPr/>
        </p:nvSpPr>
        <p:spPr bwMode="auto">
          <a:xfrm>
            <a:off x="15262800" y="8738948"/>
            <a:ext cx="14760000" cy="629369"/>
          </a:xfrm>
          <a:prstGeom prst="rect">
            <a:avLst/>
          </a:prstGeom>
          <a:solidFill>
            <a:srgbClr val="E3001B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4642" tIns="37321" rIns="74642" bIns="37321">
            <a:spAutoFit/>
          </a:bodyPr>
          <a:lstStyle/>
          <a:p>
            <a:pPr defTabSz="1354191"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Narrow band function on wide band gap semiconductors</a:t>
            </a:r>
          </a:p>
        </p:txBody>
      </p:sp>
      <p:sp>
        <p:nvSpPr>
          <p:cNvPr id="136" name="Dikdörtgen 61"/>
          <p:cNvSpPr/>
          <p:nvPr/>
        </p:nvSpPr>
        <p:spPr>
          <a:xfrm>
            <a:off x="15281566" y="9423737"/>
            <a:ext cx="147158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External sulfide based shell wall induced narrow band function on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</a:rPr>
              <a:t>electrospun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 wide band semiconductors such as TiO</a:t>
            </a:r>
            <a:r>
              <a:rPr lang="en-US" sz="3000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</a:rPr>
              <a:t>ZnO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, ZnTiO</a:t>
            </a:r>
            <a:r>
              <a:rPr lang="en-US" sz="3000" baseline="-25000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, BaTiO</a:t>
            </a:r>
            <a:r>
              <a:rPr lang="en-US" sz="3000" baseline="-25000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, SrTiO</a:t>
            </a:r>
            <a:r>
              <a:rPr lang="en-US" sz="3000" baseline="-25000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 having a surface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</a:rPr>
              <a:t>nanograined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 architecture resembling higher surface interaction.</a:t>
            </a:r>
          </a:p>
        </p:txBody>
      </p:sp>
      <p:sp>
        <p:nvSpPr>
          <p:cNvPr id="137" name="Rectangle 1064"/>
          <p:cNvSpPr>
            <a:spLocks noChangeArrowheads="1"/>
          </p:cNvSpPr>
          <p:nvPr/>
        </p:nvSpPr>
        <p:spPr bwMode="auto">
          <a:xfrm>
            <a:off x="15240000" y="17101628"/>
            <a:ext cx="14834538" cy="13001777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4642" tIns="37321" rIns="74642" bIns="37321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endParaRPr lang="tr-TR" sz="3200">
              <a:solidFill>
                <a:srgbClr val="FF0000"/>
              </a:solidFill>
            </a:endParaRPr>
          </a:p>
        </p:txBody>
      </p:sp>
      <p:sp>
        <p:nvSpPr>
          <p:cNvPr id="138" name="Text Box 1065"/>
          <p:cNvSpPr txBox="1">
            <a:spLocks noChangeArrowheads="1"/>
          </p:cNvSpPr>
          <p:nvPr/>
        </p:nvSpPr>
        <p:spPr bwMode="auto">
          <a:xfrm>
            <a:off x="15240000" y="17052989"/>
            <a:ext cx="14834538" cy="629369"/>
          </a:xfrm>
          <a:prstGeom prst="rect">
            <a:avLst/>
          </a:prstGeom>
          <a:solidFill>
            <a:srgbClr val="E3001B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4642" tIns="37321" rIns="74642" bIns="37321">
            <a:spAutoFit/>
          </a:bodyPr>
          <a:lstStyle/>
          <a:p>
            <a:pPr defTabSz="1354191">
              <a:defRPr/>
            </a:pPr>
            <a:r>
              <a:rPr lang="en-US" b="1" dirty="0" err="1">
                <a:solidFill>
                  <a:schemeClr val="bg1"/>
                </a:solidFill>
                <a:latin typeface="Arial" charset="0"/>
              </a:rPr>
              <a:t>MS</a:t>
            </a:r>
            <a:r>
              <a:rPr lang="en-US" b="1" baseline="-25000" dirty="0" err="1">
                <a:solidFill>
                  <a:schemeClr val="bg1"/>
                </a:solidFill>
                <a:latin typeface="Arial" charset="0"/>
              </a:rPr>
              <a:t>x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shell on MTiO</a:t>
            </a:r>
            <a:r>
              <a:rPr lang="en-US" b="1" baseline="-25000" dirty="0">
                <a:solidFill>
                  <a:schemeClr val="bg1"/>
                </a:solidFill>
                <a:latin typeface="Arial" charset="0"/>
              </a:rPr>
              <a:t>3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(M= Zn, </a:t>
            </a:r>
            <a:r>
              <a:rPr lang="en-US" b="1" dirty="0" err="1">
                <a:solidFill>
                  <a:schemeClr val="bg1"/>
                </a:solidFill>
                <a:latin typeface="Arial" charset="0"/>
              </a:rPr>
              <a:t>Sr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and Ba) Nanofibers </a:t>
            </a:r>
          </a:p>
        </p:txBody>
      </p:sp>
      <p:sp>
        <p:nvSpPr>
          <p:cNvPr id="144" name="Dikdörtgen 79"/>
          <p:cNvSpPr/>
          <p:nvPr/>
        </p:nvSpPr>
        <p:spPr>
          <a:xfrm>
            <a:off x="15263154" y="17724340"/>
            <a:ext cx="14811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To overcome the demerits of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</a:rPr>
              <a:t>ZnO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 and TiO</a:t>
            </a:r>
            <a:r>
              <a:rPr lang="en-US" sz="3000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, MTiO</a:t>
            </a:r>
            <a:r>
              <a:rPr lang="en-US" sz="3000" baseline="-25000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 (M= Zn,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</a:rPr>
              <a:t>Sr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, Ba) nanofibers were prepared and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</a:rPr>
              <a:t>sulfidated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 for constructing the MTiO</a:t>
            </a:r>
            <a:r>
              <a:rPr lang="en-US" sz="3000" baseline="-25000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-MS core shell nanofibers, where  S ions react with the M sites in the MTiO</a:t>
            </a:r>
            <a:r>
              <a:rPr lang="en-US" sz="3000" baseline="-25000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 crystal structure.  </a:t>
            </a:r>
          </a:p>
        </p:txBody>
      </p:sp>
      <p:sp>
        <p:nvSpPr>
          <p:cNvPr id="145" name="TextBox 197"/>
          <p:cNvSpPr txBox="1"/>
          <p:nvPr/>
        </p:nvSpPr>
        <p:spPr>
          <a:xfrm>
            <a:off x="17145002" y="24104613"/>
            <a:ext cx="12949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latin typeface="Arial"/>
                <a:ea typeface="ＭＳ Ｐゴシック"/>
              </a:rPr>
              <a:t>Higher</a:t>
            </a:r>
            <a:r>
              <a:rPr lang="tr-TR" sz="2400" dirty="0">
                <a:solidFill>
                  <a:srgbClr val="00B050"/>
                </a:solidFill>
                <a:latin typeface="Arial"/>
                <a:ea typeface="ＭＳ Ｐゴシック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Arial"/>
                <a:ea typeface="ＭＳ Ｐゴシック"/>
              </a:rPr>
              <a:t>surface roughness lead to enhanced surface area and core-shell NFs exhibit higher visible response on compared to pristine NFs</a:t>
            </a:r>
            <a:endParaRPr lang="en-US" sz="2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49" name="Text Box 1065"/>
          <p:cNvSpPr txBox="1">
            <a:spLocks noChangeArrowheads="1"/>
          </p:cNvSpPr>
          <p:nvPr/>
        </p:nvSpPr>
        <p:spPr bwMode="auto">
          <a:xfrm>
            <a:off x="228600" y="40867252"/>
            <a:ext cx="2895600" cy="62936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4642" tIns="37321" rIns="74642" bIns="37321">
            <a:spAutoFit/>
          </a:bodyPr>
          <a:lstStyle/>
          <a:p>
            <a:pPr defTabSz="1354191"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S</a:t>
            </a:r>
            <a:r>
              <a:rPr lang="tr-TR" b="1" dirty="0">
                <a:solidFill>
                  <a:schemeClr val="bg1"/>
                </a:solidFill>
                <a:latin typeface="Arial" charset="0"/>
              </a:rPr>
              <a:t>upports</a:t>
            </a:r>
            <a:endParaRPr lang="en-US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0" name="Rectangle 1064"/>
          <p:cNvSpPr>
            <a:spLocks noChangeArrowheads="1"/>
          </p:cNvSpPr>
          <p:nvPr/>
        </p:nvSpPr>
        <p:spPr bwMode="auto">
          <a:xfrm>
            <a:off x="228600" y="40895827"/>
            <a:ext cx="14877767" cy="175587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4642" tIns="37321" rIns="74642" bIns="37321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endParaRPr lang="tr-TR"/>
          </a:p>
        </p:txBody>
      </p:sp>
      <p:pic>
        <p:nvPicPr>
          <p:cNvPr id="152" name="Picture 12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82" y="41079234"/>
            <a:ext cx="1188000" cy="141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" name="Text Box 1065"/>
          <p:cNvSpPr txBox="1">
            <a:spLocks noChangeArrowheads="1"/>
          </p:cNvSpPr>
          <p:nvPr/>
        </p:nvSpPr>
        <p:spPr bwMode="auto">
          <a:xfrm>
            <a:off x="15264446" y="39370454"/>
            <a:ext cx="3749812" cy="62936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4642" tIns="37321" rIns="74642" bIns="37321">
            <a:spAutoFit/>
          </a:bodyPr>
          <a:lstStyle/>
          <a:p>
            <a:pPr defTabSz="1354191"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 R</a:t>
            </a:r>
            <a:r>
              <a:rPr lang="tr-TR" b="1" dirty="0">
                <a:solidFill>
                  <a:schemeClr val="bg1"/>
                </a:solidFill>
                <a:latin typeface="Arial" charset="0"/>
              </a:rPr>
              <a:t>eferences</a:t>
            </a:r>
            <a:endParaRPr lang="en-US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7" name="Rectangle 1064"/>
          <p:cNvSpPr>
            <a:spLocks noChangeArrowheads="1"/>
          </p:cNvSpPr>
          <p:nvPr/>
        </p:nvSpPr>
        <p:spPr bwMode="auto">
          <a:xfrm>
            <a:off x="15271876" y="39370455"/>
            <a:ext cx="14750923" cy="3281242"/>
          </a:xfrm>
          <a:prstGeom prst="rect">
            <a:avLst/>
          </a:prstGeom>
          <a:noFill/>
          <a:ln w="57150">
            <a:solidFill>
              <a:srgbClr val="777777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4642" tIns="37321" rIns="74642" bIns="37321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endParaRPr lang="tr-TR"/>
          </a:p>
        </p:txBody>
      </p:sp>
      <p:sp>
        <p:nvSpPr>
          <p:cNvPr id="158" name="Text Box 1065"/>
          <p:cNvSpPr txBox="1">
            <a:spLocks noChangeArrowheads="1"/>
          </p:cNvSpPr>
          <p:nvPr/>
        </p:nvSpPr>
        <p:spPr bwMode="auto">
          <a:xfrm>
            <a:off x="15202471" y="36804600"/>
            <a:ext cx="7812110" cy="629369"/>
          </a:xfrm>
          <a:prstGeom prst="rect">
            <a:avLst/>
          </a:prstGeom>
          <a:solidFill>
            <a:srgbClr val="E3001B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4642" tIns="37321" rIns="74642" bIns="37321">
            <a:spAutoFit/>
          </a:bodyPr>
          <a:lstStyle/>
          <a:p>
            <a:pPr defTabSz="1354191">
              <a:defRPr/>
            </a:pPr>
            <a:r>
              <a:rPr lang="tr-TR" b="1" dirty="0">
                <a:solidFill>
                  <a:schemeClr val="bg1"/>
                </a:solidFill>
                <a:latin typeface="Arial" charset="0"/>
              </a:rPr>
              <a:t>CONCLUSION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&amp; FUTURE WORK</a:t>
            </a:r>
          </a:p>
        </p:txBody>
      </p:sp>
      <p:sp>
        <p:nvSpPr>
          <p:cNvPr id="159" name="Rectangle 1064"/>
          <p:cNvSpPr>
            <a:spLocks noChangeArrowheads="1"/>
          </p:cNvSpPr>
          <p:nvPr/>
        </p:nvSpPr>
        <p:spPr bwMode="auto">
          <a:xfrm>
            <a:off x="15240000" y="36804600"/>
            <a:ext cx="14783644" cy="2439741"/>
          </a:xfrm>
          <a:prstGeom prst="rect">
            <a:avLst/>
          </a:prstGeom>
          <a:noFill/>
          <a:ln w="57150">
            <a:solidFill>
              <a:srgbClr val="FF33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4642" tIns="37321" rIns="74642" bIns="37321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endParaRPr lang="tr-TR"/>
          </a:p>
        </p:txBody>
      </p:sp>
      <p:sp>
        <p:nvSpPr>
          <p:cNvPr id="160" name="Text Box 790"/>
          <p:cNvSpPr txBox="1">
            <a:spLocks noChangeArrowheads="1"/>
          </p:cNvSpPr>
          <p:nvPr/>
        </p:nvSpPr>
        <p:spPr bwMode="auto">
          <a:xfrm>
            <a:off x="15357460" y="40045424"/>
            <a:ext cx="14795122" cy="25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642" tIns="37321" rIns="74642" bIns="37321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dirty="0"/>
              <a:t>[1]</a:t>
            </a:r>
            <a:r>
              <a:rPr lang="tr-TR" sz="2400" i="1" dirty="0"/>
              <a:t> </a:t>
            </a:r>
            <a:r>
              <a:rPr lang="da-DK" sz="2400" dirty="0"/>
              <a:t>F. Xiao, J. Miao et al., </a:t>
            </a:r>
            <a:r>
              <a:rPr lang="da-DK" sz="2400" b="1" dirty="0"/>
              <a:t>Small. </a:t>
            </a:r>
            <a:r>
              <a:rPr lang="da-DK" sz="2400" dirty="0"/>
              <a:t>2015, 11, 2115-2130.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dirty="0"/>
              <a:t>[2] </a:t>
            </a:r>
            <a:r>
              <a:rPr lang="en-US" sz="2400" dirty="0" err="1"/>
              <a:t>Junyu</a:t>
            </a:r>
            <a:r>
              <a:rPr lang="en-US" sz="2400" dirty="0"/>
              <a:t> Zhang et al., </a:t>
            </a:r>
            <a:r>
              <a:rPr lang="en-US" sz="2400" b="1" dirty="0"/>
              <a:t>Mater. Chem. Front,  </a:t>
            </a:r>
            <a:r>
              <a:rPr lang="en-US" sz="2400" dirty="0"/>
              <a:t>2017, 1, 231-250.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[3] Ranjith et al., </a:t>
            </a:r>
            <a:r>
              <a:rPr lang="en-US" sz="2400" b="1" dirty="0"/>
              <a:t>Catalysis Science and Technology</a:t>
            </a:r>
            <a:r>
              <a:rPr lang="en-US" sz="2400" dirty="0"/>
              <a:t>,</a:t>
            </a:r>
            <a:r>
              <a:rPr lang="en-US" sz="2400" b="1" dirty="0"/>
              <a:t> </a:t>
            </a:r>
            <a:r>
              <a:rPr lang="en-US" sz="2400" dirty="0"/>
              <a:t>2017, 8,  1167- 1180.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[4] </a:t>
            </a:r>
            <a:r>
              <a:rPr lang="en-US" sz="2400" dirty="0" err="1"/>
              <a:t>Sovio</a:t>
            </a:r>
            <a:r>
              <a:rPr lang="en-US" sz="2400" dirty="0"/>
              <a:t> J. A. </a:t>
            </a:r>
            <a:r>
              <a:rPr lang="en-US" sz="2400" dirty="0" err="1"/>
              <a:t>Monix</a:t>
            </a:r>
            <a:r>
              <a:rPr lang="en-US" sz="2400" dirty="0"/>
              <a:t> et al., </a:t>
            </a:r>
            <a:r>
              <a:rPr lang="en-US" sz="2400" b="1" dirty="0"/>
              <a:t>Energy and Environment Science</a:t>
            </a:r>
            <a:r>
              <a:rPr lang="en-US" sz="2400" dirty="0"/>
              <a:t>, 2015, 8, 731-759.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dirty="0"/>
              <a:t>[5] </a:t>
            </a:r>
            <a:r>
              <a:rPr lang="fr-FR" sz="2400" dirty="0" err="1"/>
              <a:t>Yajun</a:t>
            </a:r>
            <a:r>
              <a:rPr lang="fr-FR" sz="2400" dirty="0"/>
              <a:t> Wang et al., </a:t>
            </a:r>
            <a:r>
              <a:rPr lang="fr-FR" sz="2400" b="1" dirty="0" err="1"/>
              <a:t>Nanoscale</a:t>
            </a:r>
            <a:r>
              <a:rPr lang="fr-FR" sz="2400" dirty="0"/>
              <a:t>, 2013, 5, 8326-8339.</a:t>
            </a:r>
          </a:p>
        </p:txBody>
      </p:sp>
      <p:sp>
        <p:nvSpPr>
          <p:cNvPr id="161" name="Dikdörtgen 123"/>
          <p:cNvSpPr/>
          <p:nvPr/>
        </p:nvSpPr>
        <p:spPr>
          <a:xfrm>
            <a:off x="367969" y="33666543"/>
            <a:ext cx="145592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In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</a:rPr>
              <a:t>sulfidation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 process, the stable TiO</a:t>
            </a:r>
            <a:r>
              <a:rPr lang="en-US" sz="3000" baseline="-25000" dirty="0">
                <a:solidFill>
                  <a:schemeClr val="bg2">
                    <a:lumMod val="50000"/>
                  </a:schemeClr>
                </a:solidFill>
              </a:rPr>
              <a:t>2 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leads to monolayer decoration of TiS</a:t>
            </a:r>
            <a:r>
              <a:rPr lang="en-US" sz="3000" baseline="-25000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 shell functionality with optical gain through the oxygen defects along with the sulfur interstitial defects. </a:t>
            </a:r>
          </a:p>
        </p:txBody>
      </p:sp>
      <p:sp>
        <p:nvSpPr>
          <p:cNvPr id="163" name="TextBox 156"/>
          <p:cNvSpPr txBox="1"/>
          <p:nvPr/>
        </p:nvSpPr>
        <p:spPr>
          <a:xfrm>
            <a:off x="22992526" y="27322662"/>
            <a:ext cx="6930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latin typeface="Arial"/>
                <a:ea typeface="ＭＳ Ｐゴシック"/>
              </a:rPr>
              <a:t>Strongly red-shifted absorption with minimized valance band position</a:t>
            </a:r>
            <a:endParaRPr lang="en-US" sz="20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64" name="TextBox 158"/>
          <p:cNvSpPr txBox="1"/>
          <p:nvPr/>
        </p:nvSpPr>
        <p:spPr>
          <a:xfrm>
            <a:off x="22937307" y="28297535"/>
            <a:ext cx="6868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latin typeface="Arial"/>
                <a:ea typeface="ＭＳ Ｐゴシック"/>
              </a:rPr>
              <a:t>Visible emission induced through the sulfur induced defects </a:t>
            </a:r>
            <a:endParaRPr lang="en-US" sz="2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66" name="Dikdörtgen 143"/>
          <p:cNvSpPr/>
          <p:nvPr/>
        </p:nvSpPr>
        <p:spPr>
          <a:xfrm>
            <a:off x="15271876" y="37414200"/>
            <a:ext cx="147255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Inducing deeper perception and understanding of 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</a:rPr>
              <a:t>core-shell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</a:rPr>
              <a:t>heterostructured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</a:rPr>
              <a:t> NF 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architecture which play a critical role in improving visible catalytic activity by narrowing the band gap. It could initiate possible functional hybrid systems with 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</a:rPr>
              <a:t>metal sulfide counterparts 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for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</a:rPr>
              <a:t>photoresponsive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 tunable functional applications.  </a:t>
            </a:r>
          </a:p>
        </p:txBody>
      </p:sp>
      <p:sp>
        <p:nvSpPr>
          <p:cNvPr id="172" name="TextBox 156"/>
          <p:cNvSpPr txBox="1"/>
          <p:nvPr/>
        </p:nvSpPr>
        <p:spPr>
          <a:xfrm>
            <a:off x="23195533" y="28901576"/>
            <a:ext cx="62237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latin typeface="Arial"/>
                <a:ea typeface="ＭＳ Ｐゴシック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latin typeface="Arial"/>
                <a:ea typeface="ＭＳ Ｐゴシック"/>
              </a:rPr>
              <a:t>Strong appearance of S</a:t>
            </a:r>
            <a:r>
              <a:rPr lang="en-US" sz="2400" baseline="30000" dirty="0">
                <a:solidFill>
                  <a:srgbClr val="00B050"/>
                </a:solidFill>
                <a:latin typeface="Arial"/>
                <a:ea typeface="ＭＳ Ｐゴシック"/>
              </a:rPr>
              <a:t>2-</a:t>
            </a:r>
            <a:r>
              <a:rPr lang="en-US" sz="2400" dirty="0">
                <a:solidFill>
                  <a:srgbClr val="00B050"/>
                </a:solidFill>
                <a:latin typeface="Arial"/>
                <a:ea typeface="ＭＳ Ｐゴシック"/>
              </a:rPr>
              <a:t> state on the catalyst surface</a:t>
            </a:r>
            <a:r>
              <a:rPr lang="tr-TR" sz="2400" dirty="0">
                <a:solidFill>
                  <a:srgbClr val="00B050"/>
                </a:solidFill>
                <a:latin typeface="Arial"/>
                <a:ea typeface="ＭＳ Ｐゴシック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Arial"/>
                <a:ea typeface="ＭＳ Ｐゴシック"/>
              </a:rPr>
              <a:t> </a:t>
            </a:r>
            <a:endParaRPr lang="tr-TR" sz="2400" dirty="0">
              <a:solidFill>
                <a:srgbClr val="00B050"/>
              </a:solidFill>
              <a:latin typeface="Arial"/>
              <a:ea typeface="ＭＳ Ｐゴシック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74" name="Text Box 1065"/>
          <p:cNvSpPr txBox="1">
            <a:spLocks noChangeArrowheads="1"/>
          </p:cNvSpPr>
          <p:nvPr/>
        </p:nvSpPr>
        <p:spPr bwMode="auto">
          <a:xfrm>
            <a:off x="232633" y="32724020"/>
            <a:ext cx="14854967" cy="629369"/>
          </a:xfrm>
          <a:prstGeom prst="rect">
            <a:avLst/>
          </a:prstGeom>
          <a:solidFill>
            <a:srgbClr val="E3001B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4642" tIns="37321" rIns="74642" bIns="37321">
            <a:spAutoFit/>
          </a:bodyPr>
          <a:lstStyle/>
          <a:p>
            <a:pPr defTabSz="1354191"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Mono or thin layered TiS</a:t>
            </a:r>
            <a:r>
              <a:rPr lang="en-US" b="1" baseline="-25000" dirty="0">
                <a:solidFill>
                  <a:schemeClr val="bg1"/>
                </a:solidFill>
                <a:latin typeface="Arial" charset="0"/>
              </a:rPr>
              <a:t>3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Shell on TiO</a:t>
            </a:r>
            <a:r>
              <a:rPr lang="en-US" b="1" baseline="-25000" dirty="0">
                <a:solidFill>
                  <a:schemeClr val="bg1"/>
                </a:solidFill>
                <a:latin typeface="Arial" charset="0"/>
              </a:rPr>
              <a:t>2 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nanofiber</a:t>
            </a:r>
          </a:p>
        </p:txBody>
      </p:sp>
      <p:sp>
        <p:nvSpPr>
          <p:cNvPr id="175" name="Rectangle 1064"/>
          <p:cNvSpPr>
            <a:spLocks noChangeArrowheads="1"/>
          </p:cNvSpPr>
          <p:nvPr/>
        </p:nvSpPr>
        <p:spPr bwMode="auto">
          <a:xfrm>
            <a:off x="232634" y="32689799"/>
            <a:ext cx="14886842" cy="8044159"/>
          </a:xfrm>
          <a:prstGeom prst="rect">
            <a:avLst/>
          </a:prstGeom>
          <a:noFill/>
          <a:ln w="57150">
            <a:solidFill>
              <a:srgbClr val="FF33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4642" tIns="37321" rIns="74642" bIns="37321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endParaRPr lang="tr-TR"/>
          </a:p>
        </p:txBody>
      </p:sp>
      <p:sp>
        <p:nvSpPr>
          <p:cNvPr id="190" name="Rectangle 1064"/>
          <p:cNvSpPr>
            <a:spLocks noChangeArrowheads="1"/>
          </p:cNvSpPr>
          <p:nvPr/>
        </p:nvSpPr>
        <p:spPr bwMode="auto">
          <a:xfrm>
            <a:off x="42074313" y="59076074"/>
            <a:ext cx="14798521" cy="472204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4642" tIns="37321" rIns="74642" bIns="37321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endParaRPr lang="tr-TR" sz="3200">
              <a:solidFill>
                <a:srgbClr val="FF0000"/>
              </a:solidFill>
            </a:endParaRPr>
          </a:p>
        </p:txBody>
      </p:sp>
      <p:sp>
        <p:nvSpPr>
          <p:cNvPr id="191" name="TextBox 197"/>
          <p:cNvSpPr txBox="1"/>
          <p:nvPr/>
        </p:nvSpPr>
        <p:spPr>
          <a:xfrm>
            <a:off x="15392400" y="30932735"/>
            <a:ext cx="14294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latin typeface="Arial"/>
                <a:ea typeface="ＭＳ Ｐゴシック"/>
              </a:rPr>
              <a:t>Core-shell NF catalyst were visibly active with higher degrading rate with effective production of ROS </a:t>
            </a:r>
            <a:endParaRPr lang="en-US" sz="2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93" name="Text Box 1065"/>
          <p:cNvSpPr txBox="1">
            <a:spLocks noChangeArrowheads="1"/>
          </p:cNvSpPr>
          <p:nvPr/>
        </p:nvSpPr>
        <p:spPr bwMode="auto">
          <a:xfrm>
            <a:off x="15318021" y="30280060"/>
            <a:ext cx="14612663" cy="629369"/>
          </a:xfrm>
          <a:prstGeom prst="rect">
            <a:avLst/>
          </a:prstGeom>
          <a:solidFill>
            <a:srgbClr val="E3001B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4642" tIns="37321" rIns="74642" bIns="37321">
            <a:spAutoFit/>
          </a:bodyPr>
          <a:lstStyle/>
          <a:p>
            <a:pPr defTabSz="1354191"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 Visible catalytic behavior and byproduct quantifying</a:t>
            </a:r>
          </a:p>
        </p:txBody>
      </p:sp>
      <p:sp>
        <p:nvSpPr>
          <p:cNvPr id="194" name="14 Metin kutusu"/>
          <p:cNvSpPr txBox="1"/>
          <p:nvPr/>
        </p:nvSpPr>
        <p:spPr>
          <a:xfrm>
            <a:off x="15267188" y="11049000"/>
            <a:ext cx="14603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Through grained surface 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S ions migrated, 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which later induces the different shell wall thickness on nanofiber morphology.</a:t>
            </a:r>
            <a:endParaRPr lang="tr-TR" sz="3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5" name="14 Metin kutusu"/>
          <p:cNvSpPr txBox="1"/>
          <p:nvPr/>
        </p:nvSpPr>
        <p:spPr>
          <a:xfrm>
            <a:off x="22552176" y="26300498"/>
            <a:ext cx="7445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</a:rPr>
              <a:t>M-S shell wall induces the change in band function for effective carrier separation in core shell NFs</a:t>
            </a:r>
            <a:endParaRPr lang="tr-TR" sz="2400" dirty="0">
              <a:solidFill>
                <a:srgbClr val="00B050"/>
              </a:solidFill>
            </a:endParaRPr>
          </a:p>
        </p:txBody>
      </p:sp>
      <p:sp>
        <p:nvSpPr>
          <p:cNvPr id="196" name="Content Placeholder 2"/>
          <p:cNvSpPr txBox="1">
            <a:spLocks/>
          </p:cNvSpPr>
          <p:nvPr/>
        </p:nvSpPr>
        <p:spPr bwMode="auto">
          <a:xfrm>
            <a:off x="20776629" y="33451800"/>
            <a:ext cx="7264971" cy="259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5102" tIns="187551" rIns="375102" bIns="187551" numCol="1" anchor="t" anchorCtr="0" compatLnSpc="1">
            <a:prstTxWarp prst="textNoShape">
              <a:avLst/>
            </a:prstTxWarp>
          </a:bodyPr>
          <a:lstStyle>
            <a:lvl1pPr marL="0" indent="0" algn="ctr" defTabSz="375126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3212" indent="0" algn="ctr" defTabSz="375126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1600">
                <a:solidFill>
                  <a:schemeClr val="tx1"/>
                </a:solidFill>
                <a:latin typeface="+mn-lt"/>
                <a:ea typeface="+mn-ea"/>
              </a:defRPr>
            </a:lvl2pPr>
            <a:lvl3pPr marL="746425" indent="0" algn="ctr" defTabSz="375126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800">
                <a:solidFill>
                  <a:schemeClr val="tx1"/>
                </a:solidFill>
                <a:latin typeface="+mn-lt"/>
                <a:ea typeface="+mn-ea"/>
              </a:defRPr>
            </a:lvl3pPr>
            <a:lvl4pPr marL="1119637" indent="0" algn="ctr" defTabSz="375126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8200">
                <a:solidFill>
                  <a:schemeClr val="tx1"/>
                </a:solidFill>
                <a:latin typeface="+mn-lt"/>
                <a:ea typeface="+mn-ea"/>
              </a:defRPr>
            </a:lvl4pPr>
            <a:lvl5pPr marL="1492849" indent="0" algn="ctr" defTabSz="3751263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8200">
                <a:solidFill>
                  <a:schemeClr val="tx1"/>
                </a:solidFill>
                <a:latin typeface="+mn-lt"/>
                <a:ea typeface="+mn-ea"/>
              </a:defRPr>
            </a:lvl5pPr>
            <a:lvl6pPr marL="1866062" indent="0" algn="ctr" defTabSz="3751562" rtl="0" fontAlgn="base">
              <a:spcBef>
                <a:spcPct val="20000"/>
              </a:spcBef>
              <a:spcAft>
                <a:spcPct val="0"/>
              </a:spcAft>
              <a:buNone/>
              <a:defRPr sz="8200">
                <a:solidFill>
                  <a:schemeClr val="tx1"/>
                </a:solidFill>
                <a:latin typeface="+mn-lt"/>
                <a:ea typeface="+mn-ea"/>
              </a:defRPr>
            </a:lvl6pPr>
            <a:lvl7pPr marL="2239274" indent="0" algn="ctr" defTabSz="3751562" rtl="0" fontAlgn="base">
              <a:spcBef>
                <a:spcPct val="20000"/>
              </a:spcBef>
              <a:spcAft>
                <a:spcPct val="0"/>
              </a:spcAft>
              <a:buNone/>
              <a:defRPr sz="8200">
                <a:solidFill>
                  <a:schemeClr val="tx1"/>
                </a:solidFill>
                <a:latin typeface="+mn-lt"/>
                <a:ea typeface="+mn-ea"/>
              </a:defRPr>
            </a:lvl7pPr>
            <a:lvl8pPr marL="2612487" indent="0" algn="ctr" defTabSz="3751562" rtl="0" fontAlgn="base">
              <a:spcBef>
                <a:spcPct val="20000"/>
              </a:spcBef>
              <a:spcAft>
                <a:spcPct val="0"/>
              </a:spcAft>
              <a:buNone/>
              <a:defRPr sz="8200">
                <a:solidFill>
                  <a:schemeClr val="tx1"/>
                </a:solidFill>
                <a:latin typeface="+mn-lt"/>
                <a:ea typeface="+mn-ea"/>
              </a:defRPr>
            </a:lvl8pPr>
            <a:lvl9pPr marL="2985699" indent="0" algn="ctr" defTabSz="3751562" rtl="0" fontAlgn="base">
              <a:spcBef>
                <a:spcPct val="20000"/>
              </a:spcBef>
              <a:spcAft>
                <a:spcPct val="0"/>
              </a:spcAft>
              <a:buNone/>
              <a:defRPr sz="8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 algn="l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 sz="2200" kern="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Enhanced visible catalytic behavior </a:t>
            </a:r>
          </a:p>
          <a:p>
            <a:pPr marL="457200" indent="-457200" algn="l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tr-TR" sz="2200" kern="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kern="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Effective 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carrier separation promotes the ROS</a:t>
            </a:r>
            <a:endParaRPr lang="en-US" sz="2200" b="1" kern="0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pPr marL="514350" indent="-514350" algn="l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 sz="2400" kern="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Higher photo corrosive stability</a:t>
            </a:r>
            <a:endParaRPr lang="tr-TR" sz="2400" b="1" kern="0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pPr marL="457200" indent="-457200" algn="l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 sz="2400" kern="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Stable catalytic properties even after 8 reusable cycle with </a:t>
            </a:r>
            <a:r>
              <a:rPr lang="en-US" sz="2400" b="1" kern="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structural stability</a:t>
            </a:r>
          </a:p>
          <a:p>
            <a:pPr algn="l">
              <a:buClr>
                <a:schemeClr val="accent1"/>
              </a:buClr>
            </a:pPr>
            <a:endParaRPr lang="en-US" sz="2000" b="1" kern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itchFamily="18" charset="0"/>
            </a:endParaRPr>
          </a:p>
          <a:p>
            <a:pPr algn="l">
              <a:buClr>
                <a:schemeClr val="accent1"/>
              </a:buClr>
            </a:pPr>
            <a:endParaRPr lang="en-US" sz="2000" kern="0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pPr algn="l">
              <a:buClr>
                <a:schemeClr val="accent1"/>
              </a:buClr>
            </a:pPr>
            <a:endParaRPr lang="en-US" sz="2000" kern="0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359484" y="24993600"/>
            <a:ext cx="147150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Selective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</a:rPr>
              <a:t>sulfidation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 on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</a:rPr>
              <a:t>titanate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 fibers leads to the homogeneous sulfide based </a:t>
            </a:r>
            <a:r>
              <a:rPr lang="en-US" sz="3000" dirty="0" err="1">
                <a:solidFill>
                  <a:schemeClr val="bg2">
                    <a:lumMod val="50000"/>
                  </a:schemeClr>
                </a:solidFill>
              </a:rPr>
              <a:t>heterostructures</a:t>
            </a:r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 through the surface interaction.</a:t>
            </a:r>
            <a:endParaRPr lang="en-US" sz="3000" dirty="0"/>
          </a:p>
        </p:txBody>
      </p:sp>
      <p:grpSp>
        <p:nvGrpSpPr>
          <p:cNvPr id="5" name="Group 4"/>
          <p:cNvGrpSpPr/>
          <p:nvPr/>
        </p:nvGrpSpPr>
        <p:grpSpPr>
          <a:xfrm>
            <a:off x="551453" y="18934044"/>
            <a:ext cx="2753279" cy="6611504"/>
            <a:chOff x="514501" y="19077223"/>
            <a:chExt cx="1612083" cy="3965518"/>
          </a:xfrm>
        </p:grpSpPr>
        <p:pic>
          <p:nvPicPr>
            <p:cNvPr id="198" name="Picture 19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90"/>
            <a:stretch/>
          </p:blipFill>
          <p:spPr>
            <a:xfrm>
              <a:off x="520709" y="19077223"/>
              <a:ext cx="1399602" cy="1289671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76"/>
            <a:stretch/>
          </p:blipFill>
          <p:spPr>
            <a:xfrm>
              <a:off x="514501" y="21748039"/>
              <a:ext cx="1405027" cy="128652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0" t="13978" r="15040" b="15659"/>
            <a:stretch/>
          </p:blipFill>
          <p:spPr>
            <a:xfrm>
              <a:off x="1202811" y="21757105"/>
              <a:ext cx="711475" cy="643164"/>
            </a:xfrm>
            <a:prstGeom prst="rect">
              <a:avLst/>
            </a:prstGeom>
          </p:spPr>
        </p:pic>
        <p:pic>
          <p:nvPicPr>
            <p:cNvPr id="207" name="Picture 20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49"/>
            <a:stretch/>
          </p:blipFill>
          <p:spPr>
            <a:xfrm>
              <a:off x="514501" y="20412165"/>
              <a:ext cx="1405810" cy="1277228"/>
            </a:xfrm>
            <a:prstGeom prst="rect">
              <a:avLst/>
            </a:prstGeom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32" r="42632" b="8312"/>
            <a:stretch/>
          </p:blipFill>
          <p:spPr>
            <a:xfrm>
              <a:off x="1254612" y="20414877"/>
              <a:ext cx="665699" cy="649802"/>
            </a:xfrm>
            <a:prstGeom prst="rect">
              <a:avLst/>
            </a:prstGeom>
          </p:spPr>
        </p:pic>
        <p:sp>
          <p:nvSpPr>
            <p:cNvPr id="210" name="TextBox 209"/>
            <p:cNvSpPr txBox="1"/>
            <p:nvPr/>
          </p:nvSpPr>
          <p:spPr>
            <a:xfrm>
              <a:off x="534385" y="21750714"/>
              <a:ext cx="2391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f</a:t>
              </a:r>
            </a:p>
          </p:txBody>
        </p:sp>
        <p:cxnSp>
          <p:nvCxnSpPr>
            <p:cNvPr id="217" name="Straight Connector 216"/>
            <p:cNvCxnSpPr/>
            <p:nvPr/>
          </p:nvCxnSpPr>
          <p:spPr>
            <a:xfrm flipV="1">
              <a:off x="1482701" y="20287616"/>
              <a:ext cx="399894" cy="99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extBox 217"/>
            <p:cNvSpPr txBox="1"/>
            <p:nvPr/>
          </p:nvSpPr>
          <p:spPr>
            <a:xfrm>
              <a:off x="1642828" y="20123643"/>
              <a:ext cx="4523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1µm</a:t>
              </a:r>
            </a:p>
          </p:txBody>
        </p:sp>
        <p:cxnSp>
          <p:nvCxnSpPr>
            <p:cNvPr id="221" name="Straight Connector 220"/>
            <p:cNvCxnSpPr/>
            <p:nvPr/>
          </p:nvCxnSpPr>
          <p:spPr>
            <a:xfrm>
              <a:off x="1487843" y="21638749"/>
              <a:ext cx="374852" cy="560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TextBox 221"/>
            <p:cNvSpPr txBox="1"/>
            <p:nvPr/>
          </p:nvSpPr>
          <p:spPr>
            <a:xfrm>
              <a:off x="1632064" y="21469416"/>
              <a:ext cx="4523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1µm</a:t>
              </a:r>
            </a:p>
          </p:txBody>
        </p:sp>
        <p:cxnSp>
          <p:nvCxnSpPr>
            <p:cNvPr id="223" name="Straight Connector 222"/>
            <p:cNvCxnSpPr/>
            <p:nvPr/>
          </p:nvCxnSpPr>
          <p:spPr>
            <a:xfrm>
              <a:off x="1513139" y="22940226"/>
              <a:ext cx="369290" cy="660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TextBox 223"/>
            <p:cNvSpPr txBox="1"/>
            <p:nvPr/>
          </p:nvSpPr>
          <p:spPr>
            <a:xfrm>
              <a:off x="1663075" y="22781131"/>
              <a:ext cx="4523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1µm</a:t>
              </a:r>
            </a:p>
          </p:txBody>
        </p:sp>
        <p:cxnSp>
          <p:nvCxnSpPr>
            <p:cNvPr id="231" name="Straight Connector 230"/>
            <p:cNvCxnSpPr/>
            <p:nvPr/>
          </p:nvCxnSpPr>
          <p:spPr>
            <a:xfrm>
              <a:off x="1567322" y="21009527"/>
              <a:ext cx="325783" cy="560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TextBox 231"/>
            <p:cNvSpPr txBox="1"/>
            <p:nvPr/>
          </p:nvSpPr>
          <p:spPr>
            <a:xfrm>
              <a:off x="1627729" y="20873329"/>
              <a:ext cx="49885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</a:rPr>
                <a:t>500 nm</a:t>
              </a:r>
            </a:p>
          </p:txBody>
        </p:sp>
        <p:cxnSp>
          <p:nvCxnSpPr>
            <p:cNvPr id="233" name="Straight Connector 232"/>
            <p:cNvCxnSpPr/>
            <p:nvPr/>
          </p:nvCxnSpPr>
          <p:spPr>
            <a:xfrm>
              <a:off x="1546655" y="22313250"/>
              <a:ext cx="325783" cy="560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TextBox 233"/>
            <p:cNvSpPr txBox="1"/>
            <p:nvPr/>
          </p:nvSpPr>
          <p:spPr>
            <a:xfrm>
              <a:off x="1619795" y="22169896"/>
              <a:ext cx="49885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</a:rPr>
                <a:t>500 nm</a:t>
              </a:r>
            </a:p>
          </p:txBody>
        </p:sp>
        <p:cxnSp>
          <p:nvCxnSpPr>
            <p:cNvPr id="239" name="Straight Connector 238"/>
            <p:cNvCxnSpPr/>
            <p:nvPr/>
          </p:nvCxnSpPr>
          <p:spPr>
            <a:xfrm>
              <a:off x="1249387" y="20410825"/>
              <a:ext cx="2662" cy="6538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V="1">
              <a:off x="1244071" y="21064679"/>
              <a:ext cx="676240" cy="4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1188276" y="21746415"/>
              <a:ext cx="2662" cy="6538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endCxn id="203" idx="3"/>
            </p:cNvCxnSpPr>
            <p:nvPr/>
          </p:nvCxnSpPr>
          <p:spPr>
            <a:xfrm flipV="1">
              <a:off x="1182960" y="22391301"/>
              <a:ext cx="736568" cy="94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7" name="Picture 24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00" r="66960" b="5914"/>
            <a:stretch/>
          </p:blipFill>
          <p:spPr>
            <a:xfrm>
              <a:off x="1252049" y="19084990"/>
              <a:ext cx="670016" cy="629340"/>
            </a:xfrm>
            <a:prstGeom prst="rect">
              <a:avLst/>
            </a:prstGeom>
          </p:spPr>
        </p:pic>
        <p:sp>
          <p:nvSpPr>
            <p:cNvPr id="248" name="TextBox 247"/>
            <p:cNvSpPr txBox="1"/>
            <p:nvPr/>
          </p:nvSpPr>
          <p:spPr>
            <a:xfrm>
              <a:off x="1621638" y="19492827"/>
              <a:ext cx="49885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</a:rPr>
                <a:t>500 nm</a:t>
              </a:r>
            </a:p>
          </p:txBody>
        </p:sp>
        <p:cxnSp>
          <p:nvCxnSpPr>
            <p:cNvPr id="249" name="Straight Connector 248"/>
            <p:cNvCxnSpPr/>
            <p:nvPr/>
          </p:nvCxnSpPr>
          <p:spPr>
            <a:xfrm flipH="1">
              <a:off x="1245468" y="19085983"/>
              <a:ext cx="234" cy="6307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V="1">
              <a:off x="1244071" y="19713697"/>
              <a:ext cx="673620" cy="6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1559023" y="19641834"/>
              <a:ext cx="325783" cy="560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/>
        </p:nvGrpSpPr>
        <p:grpSpPr>
          <a:xfrm>
            <a:off x="8109302" y="11889793"/>
            <a:ext cx="7030600" cy="5087995"/>
            <a:chOff x="742481" y="247901"/>
            <a:chExt cx="9481415" cy="6492679"/>
          </a:xfrm>
        </p:grpSpPr>
        <p:pic>
          <p:nvPicPr>
            <p:cNvPr id="253" name="Picture 2" descr="image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13034" b="41302"/>
            <a:stretch/>
          </p:blipFill>
          <p:spPr bwMode="auto">
            <a:xfrm>
              <a:off x="812800" y="247901"/>
              <a:ext cx="5915891" cy="31895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extLst/>
          </p:spPr>
        </p:pic>
        <p:sp>
          <p:nvSpPr>
            <p:cNvPr id="254" name="Rectangle 253"/>
            <p:cNvSpPr/>
            <p:nvPr/>
          </p:nvSpPr>
          <p:spPr>
            <a:xfrm>
              <a:off x="4256984" y="2837868"/>
              <a:ext cx="1872884" cy="6919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3944334" y="2671569"/>
              <a:ext cx="1541330" cy="886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56" name="Right Arrow 255"/>
            <p:cNvSpPr/>
            <p:nvPr/>
          </p:nvSpPr>
          <p:spPr>
            <a:xfrm>
              <a:off x="6694297" y="2157169"/>
              <a:ext cx="569315" cy="520505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pic>
          <p:nvPicPr>
            <p:cNvPr id="257" name="Picture 256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63"/>
            <a:stretch/>
          </p:blipFill>
          <p:spPr>
            <a:xfrm>
              <a:off x="7670662" y="939377"/>
              <a:ext cx="2174411" cy="1908501"/>
            </a:xfrm>
            <a:prstGeom prst="rect">
              <a:avLst/>
            </a:prstGeom>
            <a:effectLst>
              <a:reflection blurRad="228600" endPos="0" dist="787400" dir="5400000" sy="-100000" algn="bl" rotWithShape="0"/>
              <a:softEdge rad="31750"/>
            </a:effectLst>
            <a:scene3d>
              <a:camera prst="orthographicFront">
                <a:rot lat="20999999" lon="19199986" rev="0"/>
              </a:camera>
              <a:lightRig rig="threePt" dir="t"/>
            </a:scene3d>
          </p:spPr>
        </p:pic>
        <p:sp>
          <p:nvSpPr>
            <p:cNvPr id="258" name="TextBox 257"/>
            <p:cNvSpPr txBox="1"/>
            <p:nvPr/>
          </p:nvSpPr>
          <p:spPr>
            <a:xfrm>
              <a:off x="6341214" y="958643"/>
              <a:ext cx="1476961" cy="1113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+mj-lt"/>
                </a:rPr>
                <a:t>Calcined </a:t>
              </a:r>
            </a:p>
            <a:p>
              <a:pPr algn="ctr"/>
              <a:r>
                <a:rPr lang="en-US" sz="1800" dirty="0">
                  <a:latin typeface="+mj-lt"/>
                </a:rPr>
                <a:t>at</a:t>
              </a:r>
            </a:p>
            <a:p>
              <a:pPr algn="ctr"/>
              <a:r>
                <a:rPr lang="en-US" sz="1800" dirty="0">
                  <a:latin typeface="+mj-lt"/>
                </a:rPr>
                <a:t>400°C</a:t>
              </a:r>
            </a:p>
          </p:txBody>
        </p:sp>
        <p:sp>
          <p:nvSpPr>
            <p:cNvPr id="259" name="Down Arrow 258"/>
            <p:cNvSpPr/>
            <p:nvPr/>
          </p:nvSpPr>
          <p:spPr>
            <a:xfrm>
              <a:off x="8387299" y="3419106"/>
              <a:ext cx="342617" cy="5713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cxnSp>
          <p:nvCxnSpPr>
            <p:cNvPr id="260" name="Straight Connector 259"/>
            <p:cNvCxnSpPr>
              <a:stCxn id="262" idx="0"/>
            </p:cNvCxnSpPr>
            <p:nvPr/>
          </p:nvCxnSpPr>
          <p:spPr>
            <a:xfrm>
              <a:off x="1948216" y="4292575"/>
              <a:ext cx="7127998" cy="0"/>
            </a:xfrm>
            <a:prstGeom prst="line">
              <a:avLst/>
            </a:prstGeom>
            <a:ln w="539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Down Arrow 260"/>
            <p:cNvSpPr/>
            <p:nvPr/>
          </p:nvSpPr>
          <p:spPr>
            <a:xfrm>
              <a:off x="9010912" y="4292575"/>
              <a:ext cx="65302" cy="6703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62" name="Down Arrow 261"/>
            <p:cNvSpPr/>
            <p:nvPr/>
          </p:nvSpPr>
          <p:spPr>
            <a:xfrm>
              <a:off x="1915565" y="4292575"/>
              <a:ext cx="65302" cy="6703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63" name="Down Arrow 262"/>
            <p:cNvSpPr/>
            <p:nvPr/>
          </p:nvSpPr>
          <p:spPr>
            <a:xfrm>
              <a:off x="3354277" y="4292575"/>
              <a:ext cx="65302" cy="6703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64" name="Down Arrow 263"/>
            <p:cNvSpPr/>
            <p:nvPr/>
          </p:nvSpPr>
          <p:spPr>
            <a:xfrm>
              <a:off x="6187858" y="4309168"/>
              <a:ext cx="65302" cy="6703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65" name="Down Arrow 264"/>
            <p:cNvSpPr/>
            <p:nvPr/>
          </p:nvSpPr>
          <p:spPr>
            <a:xfrm>
              <a:off x="7634555" y="4286189"/>
              <a:ext cx="65302" cy="6703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66" name="Down Arrow 265"/>
            <p:cNvSpPr/>
            <p:nvPr/>
          </p:nvSpPr>
          <p:spPr>
            <a:xfrm>
              <a:off x="4822432" y="4285576"/>
              <a:ext cx="65302" cy="6703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67" name="Right Arrow 266"/>
            <p:cNvSpPr/>
            <p:nvPr/>
          </p:nvSpPr>
          <p:spPr>
            <a:xfrm rot="10800000">
              <a:off x="5290891" y="3572064"/>
              <a:ext cx="569315" cy="367539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68" name="Can 267"/>
            <p:cNvSpPr/>
            <p:nvPr/>
          </p:nvSpPr>
          <p:spPr>
            <a:xfrm rot="13983534">
              <a:off x="8603052" y="4443782"/>
              <a:ext cx="542076" cy="2091107"/>
            </a:xfrm>
            <a:prstGeom prst="can">
              <a:avLst>
                <a:gd name="adj" fmla="val 6055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69" name="Can 268"/>
            <p:cNvSpPr/>
            <p:nvPr/>
          </p:nvSpPr>
          <p:spPr>
            <a:xfrm rot="13983534">
              <a:off x="1782241" y="4341008"/>
              <a:ext cx="183892" cy="2091107"/>
            </a:xfrm>
            <a:prstGeom prst="can">
              <a:avLst>
                <a:gd name="adj" fmla="val 6055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70" name="Can 269"/>
            <p:cNvSpPr/>
            <p:nvPr/>
          </p:nvSpPr>
          <p:spPr>
            <a:xfrm rot="13983534">
              <a:off x="1516997" y="4420189"/>
              <a:ext cx="542076" cy="2091107"/>
            </a:xfrm>
            <a:prstGeom prst="can">
              <a:avLst>
                <a:gd name="adj" fmla="val 60553"/>
              </a:avLst>
            </a:prstGeom>
            <a:solidFill>
              <a:srgbClr val="C00000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71" name="Can 270"/>
            <p:cNvSpPr/>
            <p:nvPr/>
          </p:nvSpPr>
          <p:spPr>
            <a:xfrm rot="13983534">
              <a:off x="3211133" y="4378009"/>
              <a:ext cx="239372" cy="2137476"/>
            </a:xfrm>
            <a:prstGeom prst="can">
              <a:avLst>
                <a:gd name="adj" fmla="val 6055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72" name="Can 271"/>
            <p:cNvSpPr/>
            <p:nvPr/>
          </p:nvSpPr>
          <p:spPr>
            <a:xfrm rot="13983534">
              <a:off x="5956170" y="4392812"/>
              <a:ext cx="389701" cy="2143977"/>
            </a:xfrm>
            <a:prstGeom prst="can">
              <a:avLst>
                <a:gd name="adj" fmla="val 6387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73" name="Can 272"/>
            <p:cNvSpPr/>
            <p:nvPr/>
          </p:nvSpPr>
          <p:spPr>
            <a:xfrm rot="13983534">
              <a:off x="7339739" y="4408401"/>
              <a:ext cx="502977" cy="2137482"/>
            </a:xfrm>
            <a:prstGeom prst="can">
              <a:avLst>
                <a:gd name="adj" fmla="val 6055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74" name="Can 273"/>
            <p:cNvSpPr/>
            <p:nvPr/>
          </p:nvSpPr>
          <p:spPr>
            <a:xfrm rot="13983534">
              <a:off x="5831150" y="4455957"/>
              <a:ext cx="542076" cy="2091107"/>
            </a:xfrm>
            <a:prstGeom prst="can">
              <a:avLst>
                <a:gd name="adj" fmla="val 60553"/>
              </a:avLst>
            </a:prstGeom>
            <a:solidFill>
              <a:srgbClr val="C0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75" name="Can 274"/>
            <p:cNvSpPr/>
            <p:nvPr/>
          </p:nvSpPr>
          <p:spPr>
            <a:xfrm rot="13983534">
              <a:off x="2985150" y="4455791"/>
              <a:ext cx="542076" cy="2091107"/>
            </a:xfrm>
            <a:prstGeom prst="can">
              <a:avLst>
                <a:gd name="adj" fmla="val 60553"/>
              </a:avLst>
            </a:prstGeom>
            <a:solidFill>
              <a:srgbClr val="C0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76" name="Can 275"/>
            <p:cNvSpPr/>
            <p:nvPr/>
          </p:nvSpPr>
          <p:spPr>
            <a:xfrm rot="13983534">
              <a:off x="7293177" y="4455792"/>
              <a:ext cx="542076" cy="2091107"/>
            </a:xfrm>
            <a:prstGeom prst="can">
              <a:avLst>
                <a:gd name="adj" fmla="val 60553"/>
              </a:avLst>
            </a:prstGeom>
            <a:solidFill>
              <a:srgbClr val="C0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77" name="Can 276"/>
            <p:cNvSpPr/>
            <p:nvPr/>
          </p:nvSpPr>
          <p:spPr>
            <a:xfrm rot="13983534">
              <a:off x="4544655" y="4420189"/>
              <a:ext cx="341473" cy="2091107"/>
            </a:xfrm>
            <a:prstGeom prst="can">
              <a:avLst>
                <a:gd name="adj" fmla="val 6055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78" name="Can 277"/>
            <p:cNvSpPr/>
            <p:nvPr/>
          </p:nvSpPr>
          <p:spPr>
            <a:xfrm rot="13983534">
              <a:off x="4401288" y="4455791"/>
              <a:ext cx="542076" cy="2091107"/>
            </a:xfrm>
            <a:prstGeom prst="can">
              <a:avLst>
                <a:gd name="adj" fmla="val 60553"/>
              </a:avLst>
            </a:prstGeom>
            <a:solidFill>
              <a:srgbClr val="C0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9085784" y="4231315"/>
              <a:ext cx="964815" cy="445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+mj-lt"/>
                </a:rPr>
                <a:t>0 min</a:t>
              </a: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3963279" y="2486108"/>
              <a:ext cx="475613" cy="886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3522386" y="3882988"/>
              <a:ext cx="4169854" cy="445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+mj-lt"/>
                </a:rPr>
                <a:t>Increasing the </a:t>
              </a:r>
              <a:r>
                <a:rPr lang="en-US" sz="1800" dirty="0" err="1">
                  <a:latin typeface="+mj-lt"/>
                </a:rPr>
                <a:t>sulfidation</a:t>
              </a:r>
              <a:r>
                <a:rPr lang="en-US" sz="1800" dirty="0">
                  <a:latin typeface="+mj-lt"/>
                </a:rPr>
                <a:t> time</a:t>
              </a: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3037061" y="6269284"/>
              <a:ext cx="4797462" cy="471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+mj-lt"/>
                </a:rPr>
                <a:t>Shell wall controlled MO/MS NFs</a:t>
              </a:r>
            </a:p>
          </p:txBody>
        </p:sp>
        <p:pic>
          <p:nvPicPr>
            <p:cNvPr id="288" name="Picture 2" descr="image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5" t="24953" r="58681" b="64673"/>
            <a:stretch/>
          </p:blipFill>
          <p:spPr bwMode="auto">
            <a:xfrm>
              <a:off x="965488" y="1327759"/>
              <a:ext cx="2658894" cy="1208712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extLst/>
          </p:spPr>
        </p:pic>
        <p:sp>
          <p:nvSpPr>
            <p:cNvPr id="289" name="Rectangle 288"/>
            <p:cNvSpPr/>
            <p:nvPr/>
          </p:nvSpPr>
          <p:spPr>
            <a:xfrm>
              <a:off x="3367358" y="1091391"/>
              <a:ext cx="595921" cy="345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90" name="Arc 289"/>
            <p:cNvSpPr/>
            <p:nvPr/>
          </p:nvSpPr>
          <p:spPr>
            <a:xfrm rot="14011749">
              <a:off x="2838186" y="738164"/>
              <a:ext cx="527350" cy="747294"/>
            </a:xfrm>
            <a:prstGeom prst="arc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3509160" y="781031"/>
              <a:ext cx="649481" cy="1801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1303697" y="2498778"/>
              <a:ext cx="2649051" cy="1124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+mj-lt"/>
              </a:endParaRPr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922830" y="2710209"/>
              <a:ext cx="265207" cy="251711"/>
            </a:xfrm>
            <a:prstGeom prst="rect">
              <a:avLst/>
            </a:prstGeom>
            <a:solidFill>
              <a:srgbClr val="DF6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965488" y="3550655"/>
              <a:ext cx="174836" cy="13608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+mj-lt"/>
              </a:endParaRPr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1404960" y="2651398"/>
              <a:ext cx="2722135" cy="824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+mj-lt"/>
                </a:rPr>
                <a:t>Polymer complex </a:t>
              </a:r>
            </a:p>
            <a:p>
              <a:r>
                <a:rPr lang="en-US" sz="1800" dirty="0">
                  <a:latin typeface="+mj-lt"/>
                </a:rPr>
                <a:t>(PVA)/PVP</a:t>
              </a:r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1381378" y="3443406"/>
              <a:ext cx="2410837" cy="471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+mj-lt"/>
                </a:rPr>
                <a:t>Metal precursor</a:t>
              </a:r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3726003" y="2802968"/>
              <a:ext cx="4053803" cy="824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+mj-lt"/>
                </a:rPr>
                <a:t>Polymer/Metal  </a:t>
              </a:r>
            </a:p>
            <a:p>
              <a:pPr algn="ctr"/>
              <a:r>
                <a:rPr lang="en-US" sz="1800" dirty="0">
                  <a:latin typeface="+mj-lt"/>
                </a:rPr>
                <a:t>precursor  composites  NFs</a:t>
              </a:r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7640115" y="2890977"/>
              <a:ext cx="2583781" cy="471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+mj-lt"/>
                </a:rPr>
                <a:t>Metal oxide NFs</a:t>
              </a:r>
            </a:p>
          </p:txBody>
        </p:sp>
      </p:grpSp>
      <p:sp>
        <p:nvSpPr>
          <p:cNvPr id="299" name="Can 298"/>
          <p:cNvSpPr/>
          <p:nvPr/>
        </p:nvSpPr>
        <p:spPr>
          <a:xfrm rot="13983534">
            <a:off x="3911552" y="18975611"/>
            <a:ext cx="542076" cy="2091107"/>
          </a:xfrm>
          <a:prstGeom prst="can">
            <a:avLst>
              <a:gd name="adj" fmla="val 605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TextBox 301"/>
          <p:cNvSpPr txBox="1"/>
          <p:nvPr/>
        </p:nvSpPr>
        <p:spPr>
          <a:xfrm>
            <a:off x="4329145" y="20207673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0 min</a:t>
            </a:r>
          </a:p>
        </p:txBody>
      </p:sp>
      <p:sp>
        <p:nvSpPr>
          <p:cNvPr id="303" name="TextBox 302"/>
          <p:cNvSpPr txBox="1"/>
          <p:nvPr/>
        </p:nvSpPr>
        <p:spPr>
          <a:xfrm>
            <a:off x="4257610" y="22928622"/>
            <a:ext cx="128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180 min</a:t>
            </a:r>
          </a:p>
        </p:txBody>
      </p:sp>
      <p:sp>
        <p:nvSpPr>
          <p:cNvPr id="304" name="TextBox 303"/>
          <p:cNvSpPr txBox="1"/>
          <p:nvPr/>
        </p:nvSpPr>
        <p:spPr>
          <a:xfrm>
            <a:off x="4242716" y="25085797"/>
            <a:ext cx="128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540 min</a:t>
            </a:r>
          </a:p>
        </p:txBody>
      </p:sp>
      <p:sp>
        <p:nvSpPr>
          <p:cNvPr id="305" name="TextBox 304"/>
          <p:cNvSpPr txBox="1"/>
          <p:nvPr/>
        </p:nvSpPr>
        <p:spPr>
          <a:xfrm>
            <a:off x="3170730" y="18987731"/>
            <a:ext cx="1225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/>
              <a:t>ZnO</a:t>
            </a:r>
            <a:r>
              <a:rPr lang="en-US" sz="2000" dirty="0"/>
              <a:t> NFs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3002349" y="23472833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/>
              <a:t>ZnS</a:t>
            </a:r>
            <a:r>
              <a:rPr lang="en-US" sz="2000" dirty="0"/>
              <a:t> NFs</a:t>
            </a:r>
          </a:p>
        </p:txBody>
      </p:sp>
      <p:sp>
        <p:nvSpPr>
          <p:cNvPr id="307" name="TextBox 306"/>
          <p:cNvSpPr txBox="1"/>
          <p:nvPr/>
        </p:nvSpPr>
        <p:spPr>
          <a:xfrm>
            <a:off x="2961518" y="21254871"/>
            <a:ext cx="2964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/>
              <a:t>ZnO-ZnS</a:t>
            </a:r>
            <a:r>
              <a:rPr lang="en-US" sz="2000" dirty="0"/>
              <a:t> core-shell NFs</a:t>
            </a:r>
          </a:p>
        </p:txBody>
      </p:sp>
      <p:sp>
        <p:nvSpPr>
          <p:cNvPr id="308" name="Can 307"/>
          <p:cNvSpPr/>
          <p:nvPr/>
        </p:nvSpPr>
        <p:spPr>
          <a:xfrm rot="13983534">
            <a:off x="4136470" y="23618373"/>
            <a:ext cx="183892" cy="2091107"/>
          </a:xfrm>
          <a:prstGeom prst="can">
            <a:avLst>
              <a:gd name="adj" fmla="val 605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an 308"/>
          <p:cNvSpPr/>
          <p:nvPr/>
        </p:nvSpPr>
        <p:spPr>
          <a:xfrm rot="13983534">
            <a:off x="3826415" y="23720804"/>
            <a:ext cx="542076" cy="2091107"/>
          </a:xfrm>
          <a:prstGeom prst="can">
            <a:avLst>
              <a:gd name="adj" fmla="val 60553"/>
            </a:avLst>
          </a:prstGeom>
          <a:solidFill>
            <a:srgbClr val="C0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Can 309"/>
          <p:cNvSpPr/>
          <p:nvPr/>
        </p:nvSpPr>
        <p:spPr>
          <a:xfrm rot="13983534">
            <a:off x="4132842" y="21505919"/>
            <a:ext cx="341473" cy="2091107"/>
          </a:xfrm>
          <a:prstGeom prst="can">
            <a:avLst>
              <a:gd name="adj" fmla="val 605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Can 310"/>
          <p:cNvSpPr/>
          <p:nvPr/>
        </p:nvSpPr>
        <p:spPr>
          <a:xfrm rot="13983534">
            <a:off x="3971678" y="21542818"/>
            <a:ext cx="542076" cy="2091107"/>
          </a:xfrm>
          <a:prstGeom prst="can">
            <a:avLst>
              <a:gd name="adj" fmla="val 60553"/>
            </a:avLst>
          </a:prstGeom>
          <a:solidFill>
            <a:srgbClr val="C0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116724" y="23317200"/>
            <a:ext cx="8598754" cy="2211542"/>
            <a:chOff x="6433942" y="20255321"/>
            <a:chExt cx="11691855" cy="3191468"/>
          </a:xfrm>
        </p:grpSpPr>
        <p:pic>
          <p:nvPicPr>
            <p:cNvPr id="312" name="Picture 3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6" y="20628173"/>
              <a:ext cx="2787681" cy="2787681"/>
            </a:xfrm>
            <a:prstGeom prst="rect">
              <a:avLst/>
            </a:prstGeom>
          </p:spPr>
        </p:pic>
        <p:pic>
          <p:nvPicPr>
            <p:cNvPr id="313" name="Picture 3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1645" y="20628173"/>
              <a:ext cx="2803317" cy="2803317"/>
            </a:xfrm>
            <a:prstGeom prst="rect">
              <a:avLst/>
            </a:prstGeom>
          </p:spPr>
        </p:pic>
        <p:pic>
          <p:nvPicPr>
            <p:cNvPr id="314" name="Picture 31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1775" y="20672767"/>
              <a:ext cx="2774022" cy="2774022"/>
            </a:xfrm>
            <a:prstGeom prst="rect">
              <a:avLst/>
            </a:prstGeom>
          </p:spPr>
        </p:pic>
        <p:pic>
          <p:nvPicPr>
            <p:cNvPr id="315" name="Picture 31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3942" y="20608523"/>
              <a:ext cx="2811785" cy="2805026"/>
            </a:xfrm>
            <a:prstGeom prst="rect">
              <a:avLst/>
            </a:prstGeom>
          </p:spPr>
        </p:pic>
        <p:sp>
          <p:nvSpPr>
            <p:cNvPr id="316" name="TextBox 315"/>
            <p:cNvSpPr txBox="1"/>
            <p:nvPr/>
          </p:nvSpPr>
          <p:spPr>
            <a:xfrm>
              <a:off x="17576734" y="22738076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Rounded MT Bold" panose="020F0704030504030204" pitchFamily="34" charset="0"/>
                </a:rPr>
                <a:t>S</a:t>
              </a:r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11557205" y="22705930"/>
              <a:ext cx="6976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Zn</a:t>
              </a: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14606725" y="22738076"/>
              <a:ext cx="5100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33CC"/>
                  </a:solidFill>
                  <a:latin typeface="Arial Rounded MT Bold" panose="020F0704030504030204" pitchFamily="34" charset="0"/>
                </a:rPr>
                <a:t>O</a:t>
              </a:r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15457838" y="20596557"/>
              <a:ext cx="1121647" cy="1465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6000" dirty="0">
                <a:solidFill>
                  <a:schemeClr val="bg1"/>
                </a:solidFill>
              </a:endParaRPr>
            </a:p>
          </p:txBody>
        </p:sp>
        <p:sp>
          <p:nvSpPr>
            <p:cNvPr id="320" name="TextBox 319"/>
            <p:cNvSpPr txBox="1"/>
            <p:nvPr/>
          </p:nvSpPr>
          <p:spPr>
            <a:xfrm>
              <a:off x="12578281" y="20476310"/>
              <a:ext cx="1121647" cy="1465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6000" dirty="0">
                <a:solidFill>
                  <a:schemeClr val="bg1"/>
                </a:solidFill>
              </a:endParaRP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9556407" y="20476311"/>
              <a:ext cx="1121647" cy="1465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6000" dirty="0">
                <a:solidFill>
                  <a:schemeClr val="bg1"/>
                </a:solidFill>
              </a:endParaRP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6534531" y="20507929"/>
              <a:ext cx="1121647" cy="1465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6000" dirty="0">
                <a:solidFill>
                  <a:schemeClr val="bg1"/>
                </a:solidFill>
              </a:endParaRPr>
            </a:p>
          </p:txBody>
        </p:sp>
        <p:cxnSp>
          <p:nvCxnSpPr>
            <p:cNvPr id="323" name="Straight Connector 322"/>
            <p:cNvCxnSpPr/>
            <p:nvPr/>
          </p:nvCxnSpPr>
          <p:spPr>
            <a:xfrm>
              <a:off x="10338122" y="20255321"/>
              <a:ext cx="1821099" cy="3811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870448"/>
              </p:ext>
            </p:extLst>
          </p:nvPr>
        </p:nvGraphicFramePr>
        <p:xfrm>
          <a:off x="6107246" y="18743784"/>
          <a:ext cx="4413414" cy="394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8" name="Graph" r:id="rId17" imgW="3657600" imgH="3108960" progId="Origin50.Graph">
                  <p:embed/>
                </p:oleObj>
              </mc:Choice>
              <mc:Fallback>
                <p:oleObj name="Graph" r:id="rId17" imgW="3657600" imgH="310896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7246" y="18743784"/>
                        <a:ext cx="4413414" cy="39458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50312"/>
              </p:ext>
            </p:extLst>
          </p:nvPr>
        </p:nvGraphicFramePr>
        <p:xfrm>
          <a:off x="10528709" y="18789114"/>
          <a:ext cx="4485030" cy="3931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9" name="Graph" r:id="rId19" imgW="3657600" imgH="3108960" progId="Origin50.Graph">
                  <p:embed/>
                </p:oleObj>
              </mc:Choice>
              <mc:Fallback>
                <p:oleObj name="Graph" r:id="rId19" imgW="3657600" imgH="3108960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8709" y="18789114"/>
                        <a:ext cx="4485030" cy="39317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19918"/>
              </p:ext>
            </p:extLst>
          </p:nvPr>
        </p:nvGraphicFramePr>
        <p:xfrm>
          <a:off x="115661" y="26944117"/>
          <a:ext cx="2233907" cy="5672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0" name="Graph" r:id="rId21" imgW="1097280" imgH="3108960" progId="Origin50.Graph">
                  <p:embed/>
                </p:oleObj>
              </mc:Choice>
              <mc:Fallback>
                <p:oleObj name="Graph" r:id="rId21" imgW="1097280" imgH="3108960" progId="Origin50.Grap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661" y="26944117"/>
                        <a:ext cx="2233907" cy="56724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6" name="Group 325"/>
          <p:cNvGrpSpPr/>
          <p:nvPr/>
        </p:nvGrpSpPr>
        <p:grpSpPr>
          <a:xfrm>
            <a:off x="2347194" y="26977020"/>
            <a:ext cx="2920028" cy="5076832"/>
            <a:chOff x="14279977" y="-4611442"/>
            <a:chExt cx="7337642" cy="13685290"/>
          </a:xfrm>
        </p:grpSpPr>
        <p:pic>
          <p:nvPicPr>
            <p:cNvPr id="327" name="Picture 326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0908" y="-1230924"/>
              <a:ext cx="3586711" cy="3305910"/>
            </a:xfrm>
            <a:prstGeom prst="rect">
              <a:avLst/>
            </a:prstGeom>
          </p:spPr>
        </p:pic>
        <p:pic>
          <p:nvPicPr>
            <p:cNvPr id="328" name="Picture 32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550" y="-1230924"/>
              <a:ext cx="3554693" cy="3305910"/>
            </a:xfrm>
            <a:prstGeom prst="rect">
              <a:avLst/>
            </a:prstGeom>
          </p:spPr>
        </p:pic>
        <p:pic>
          <p:nvPicPr>
            <p:cNvPr id="329" name="Picture 328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7905" y="2236511"/>
              <a:ext cx="3586711" cy="3348398"/>
            </a:xfrm>
            <a:prstGeom prst="rect">
              <a:avLst/>
            </a:prstGeom>
          </p:spPr>
        </p:pic>
        <p:pic>
          <p:nvPicPr>
            <p:cNvPr id="330" name="Picture 329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2829" y="-4611442"/>
              <a:ext cx="3586711" cy="3191619"/>
            </a:xfrm>
            <a:prstGeom prst="rect">
              <a:avLst/>
            </a:prstGeom>
          </p:spPr>
        </p:pic>
        <p:pic>
          <p:nvPicPr>
            <p:cNvPr id="331" name="Picture 330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66" r="18961"/>
            <a:stretch/>
          </p:blipFill>
          <p:spPr>
            <a:xfrm>
              <a:off x="14279981" y="-4611442"/>
              <a:ext cx="3587262" cy="3191618"/>
            </a:xfrm>
            <a:prstGeom prst="rect">
              <a:avLst/>
            </a:prstGeom>
          </p:spPr>
        </p:pic>
        <p:pic>
          <p:nvPicPr>
            <p:cNvPr id="332" name="Picture 5" descr="I:\Ranjith\Cherecterısatıon results\Tem\znobis\2.jp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8032021" y="5747048"/>
              <a:ext cx="3582595" cy="3326800"/>
            </a:xfrm>
            <a:prstGeom prst="rect">
              <a:avLst/>
            </a:prstGeom>
            <a:noFill/>
          </p:spPr>
        </p:pic>
        <p:pic>
          <p:nvPicPr>
            <p:cNvPr id="333" name="Picture 7" descr="I:\Ranjith\Cherecterısatıon results\Tem\znobis\4.jpg"/>
            <p:cNvPicPr>
              <a:picLocks noChangeAspect="1" noChangeArrowheads="1"/>
            </p:cNvPicPr>
            <p:nvPr/>
          </p:nvPicPr>
          <p:blipFill rotWithShape="1">
            <a:blip r:embed="rId29" cstate="print"/>
            <a:srcRect l="15329" t="44241" r="38706"/>
            <a:stretch/>
          </p:blipFill>
          <p:spPr bwMode="auto">
            <a:xfrm>
              <a:off x="14279977" y="5746916"/>
              <a:ext cx="3597388" cy="3326932"/>
            </a:xfrm>
            <a:prstGeom prst="rect">
              <a:avLst/>
            </a:prstGeom>
            <a:noFill/>
          </p:spPr>
        </p:pic>
        <p:pic>
          <p:nvPicPr>
            <p:cNvPr id="334" name="Picture 16" descr="I:\Ranjith\Cherecterısatıon results\Tem\zno-cus\9.jpg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14279980" y="2263886"/>
              <a:ext cx="3597387" cy="3321023"/>
            </a:xfrm>
            <a:prstGeom prst="rect">
              <a:avLst/>
            </a:prstGeom>
            <a:noFill/>
          </p:spPr>
        </p:pic>
      </p:grp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536458"/>
              </p:ext>
            </p:extLst>
          </p:nvPr>
        </p:nvGraphicFramePr>
        <p:xfrm>
          <a:off x="5406390" y="29711585"/>
          <a:ext cx="3153612" cy="2825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1" name="Graph" r:id="rId31" imgW="3657600" imgH="3108960" progId="Origin50.Graph">
                  <p:embed/>
                </p:oleObj>
              </mc:Choice>
              <mc:Fallback>
                <p:oleObj name="Graph" r:id="rId31" imgW="3657600" imgH="3108960" progId="Origin50.Graph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6390" y="29711585"/>
                        <a:ext cx="3153612" cy="28258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833413"/>
              </p:ext>
            </p:extLst>
          </p:nvPr>
        </p:nvGraphicFramePr>
        <p:xfrm>
          <a:off x="5032620" y="26593800"/>
          <a:ext cx="4022725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" name="Graph" r:id="rId33" imgW="4023360" imgH="3108960" progId="Origin50.Graph">
                  <p:embed/>
                </p:oleObj>
              </mc:Choice>
              <mc:Fallback>
                <p:oleObj name="Graph" r:id="rId3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032620" y="26593800"/>
                        <a:ext cx="4022725" cy="310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8" name="Group 337"/>
          <p:cNvGrpSpPr/>
          <p:nvPr/>
        </p:nvGrpSpPr>
        <p:grpSpPr>
          <a:xfrm>
            <a:off x="17276722" y="19404741"/>
            <a:ext cx="7252673" cy="4507614"/>
            <a:chOff x="224244" y="-1051560"/>
            <a:chExt cx="11133123" cy="7309131"/>
          </a:xfrm>
        </p:grpSpPr>
        <p:pic>
          <p:nvPicPr>
            <p:cNvPr id="339" name="Picture 338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2" t="18686" r="29149" b="34349"/>
            <a:stretch/>
          </p:blipFill>
          <p:spPr>
            <a:xfrm>
              <a:off x="224244" y="2646095"/>
              <a:ext cx="3714528" cy="3594150"/>
            </a:xfrm>
            <a:prstGeom prst="rect">
              <a:avLst/>
            </a:prstGeom>
          </p:spPr>
        </p:pic>
        <p:pic>
          <p:nvPicPr>
            <p:cNvPr id="340" name="Picture 339"/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5" t="10139" r="36253" b="38656"/>
            <a:stretch/>
          </p:blipFill>
          <p:spPr>
            <a:xfrm>
              <a:off x="224244" y="-1051560"/>
              <a:ext cx="3715984" cy="3587388"/>
            </a:xfrm>
            <a:prstGeom prst="rect">
              <a:avLst/>
            </a:prstGeom>
          </p:spPr>
        </p:pic>
        <p:pic>
          <p:nvPicPr>
            <p:cNvPr id="341" name="Picture 340"/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69"/>
            <a:stretch/>
          </p:blipFill>
          <p:spPr>
            <a:xfrm rot="5400000">
              <a:off x="4027713" y="-1051560"/>
              <a:ext cx="3587388" cy="3587388"/>
            </a:xfrm>
            <a:prstGeom prst="rect">
              <a:avLst/>
            </a:prstGeom>
          </p:spPr>
        </p:pic>
        <p:pic>
          <p:nvPicPr>
            <p:cNvPr id="342" name="Picture 341"/>
            <p:cNvPicPr>
              <a:picLocks noChangeAspect="1"/>
            </p:cNvPicPr>
            <p:nvPr/>
          </p:nvPicPr>
          <p:blipFill rotWithShape="1"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48"/>
            <a:stretch/>
          </p:blipFill>
          <p:spPr>
            <a:xfrm rot="5400000">
              <a:off x="4024331" y="2653107"/>
              <a:ext cx="3594151" cy="3587388"/>
            </a:xfrm>
            <a:prstGeom prst="rect">
              <a:avLst/>
            </a:prstGeom>
          </p:spPr>
        </p:pic>
        <p:pic>
          <p:nvPicPr>
            <p:cNvPr id="343" name="Picture 342"/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65" t="27510" r="22184" b="21434"/>
            <a:stretch/>
          </p:blipFill>
          <p:spPr>
            <a:xfrm>
              <a:off x="7683076" y="-1048636"/>
              <a:ext cx="2385927" cy="3587388"/>
            </a:xfrm>
            <a:prstGeom prst="rect">
              <a:avLst/>
            </a:prstGeom>
          </p:spPr>
        </p:pic>
        <p:pic>
          <p:nvPicPr>
            <p:cNvPr id="344" name="Picture 343"/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64" t="28759" r="10630" b="18738"/>
            <a:stretch/>
          </p:blipFill>
          <p:spPr>
            <a:xfrm>
              <a:off x="7683076" y="2653400"/>
              <a:ext cx="2385927" cy="3593396"/>
            </a:xfrm>
            <a:prstGeom prst="rect">
              <a:avLst/>
            </a:prstGeom>
          </p:spPr>
        </p:pic>
        <p:pic>
          <p:nvPicPr>
            <p:cNvPr id="345" name="Picture 344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4038" y="-1051559"/>
              <a:ext cx="1119116" cy="1280160"/>
            </a:xfrm>
            <a:prstGeom prst="rect">
              <a:avLst/>
            </a:prstGeom>
          </p:spPr>
        </p:pic>
        <p:pic>
          <p:nvPicPr>
            <p:cNvPr id="346" name="Picture 345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1140" y="3279513"/>
              <a:ext cx="1086294" cy="1457078"/>
            </a:xfrm>
            <a:prstGeom prst="rect">
              <a:avLst/>
            </a:prstGeom>
          </p:spPr>
        </p:pic>
        <p:pic>
          <p:nvPicPr>
            <p:cNvPr id="347" name="Picture 346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1140" y="4801191"/>
              <a:ext cx="1078982" cy="1438115"/>
            </a:xfrm>
            <a:prstGeom prst="rect">
              <a:avLst/>
            </a:prstGeom>
          </p:spPr>
        </p:pic>
        <p:pic>
          <p:nvPicPr>
            <p:cNvPr id="348" name="Picture 347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1631" y="311311"/>
              <a:ext cx="1093606" cy="1345703"/>
            </a:xfrm>
            <a:prstGeom prst="rect">
              <a:avLst/>
            </a:prstGeom>
          </p:spPr>
        </p:pic>
        <p:pic>
          <p:nvPicPr>
            <p:cNvPr id="349" name="Picture 348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1631" y="1739724"/>
              <a:ext cx="1086294" cy="1457079"/>
            </a:xfrm>
            <a:prstGeom prst="rect">
              <a:avLst/>
            </a:prstGeom>
          </p:spPr>
        </p:pic>
        <p:cxnSp>
          <p:nvCxnSpPr>
            <p:cNvPr id="350" name="Straight Connector 349"/>
            <p:cNvCxnSpPr/>
            <p:nvPr/>
          </p:nvCxnSpPr>
          <p:spPr>
            <a:xfrm flipV="1">
              <a:off x="2856854" y="1825290"/>
              <a:ext cx="770162" cy="411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1" name="TextBox 350"/>
            <p:cNvSpPr txBox="1"/>
            <p:nvPr/>
          </p:nvSpPr>
          <p:spPr>
            <a:xfrm>
              <a:off x="2617395" y="1829400"/>
              <a:ext cx="1110254" cy="598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1 </a:t>
              </a:r>
              <a:r>
                <a:rPr lang="el-GR" sz="1800" b="1" dirty="0">
                  <a:solidFill>
                    <a:schemeClr val="bg1"/>
                  </a:solidFill>
                </a:rPr>
                <a:t>μ</a:t>
              </a:r>
              <a:r>
                <a:rPr lang="en-US" sz="1800" b="1" dirty="0">
                  <a:solidFill>
                    <a:schemeClr val="bg1"/>
                  </a:solidFill>
                </a:rPr>
                <a:t>m</a:t>
              </a:r>
            </a:p>
          </p:txBody>
        </p:sp>
        <p:cxnSp>
          <p:nvCxnSpPr>
            <p:cNvPr id="352" name="Straight Connector 351"/>
            <p:cNvCxnSpPr/>
            <p:nvPr/>
          </p:nvCxnSpPr>
          <p:spPr>
            <a:xfrm flipV="1">
              <a:off x="2864858" y="5497726"/>
              <a:ext cx="770162" cy="411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TextBox 352"/>
            <p:cNvSpPr txBox="1"/>
            <p:nvPr/>
          </p:nvSpPr>
          <p:spPr>
            <a:xfrm>
              <a:off x="2617395" y="5501836"/>
              <a:ext cx="1110254" cy="598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1 </a:t>
              </a:r>
              <a:r>
                <a:rPr lang="el-GR" sz="1800" b="1" dirty="0">
                  <a:solidFill>
                    <a:schemeClr val="bg1"/>
                  </a:solidFill>
                </a:rPr>
                <a:t>μ</a:t>
              </a:r>
              <a:r>
                <a:rPr lang="en-US" sz="1800" b="1" dirty="0">
                  <a:solidFill>
                    <a:schemeClr val="bg1"/>
                  </a:solidFill>
                </a:rPr>
                <a:t>m</a:t>
              </a:r>
            </a:p>
          </p:txBody>
        </p:sp>
        <p:cxnSp>
          <p:nvCxnSpPr>
            <p:cNvPr id="354" name="Straight Connector 353"/>
            <p:cNvCxnSpPr/>
            <p:nvPr/>
          </p:nvCxnSpPr>
          <p:spPr>
            <a:xfrm flipH="1">
              <a:off x="6800959" y="1751822"/>
              <a:ext cx="445662" cy="907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5" name="TextBox 354"/>
            <p:cNvSpPr txBox="1"/>
            <p:nvPr/>
          </p:nvSpPr>
          <p:spPr>
            <a:xfrm>
              <a:off x="5861472" y="1819545"/>
              <a:ext cx="1503960" cy="598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100 nm</a:t>
              </a:r>
            </a:p>
          </p:txBody>
        </p:sp>
        <p:cxnSp>
          <p:nvCxnSpPr>
            <p:cNvPr id="356" name="Straight Connector 355"/>
            <p:cNvCxnSpPr/>
            <p:nvPr/>
          </p:nvCxnSpPr>
          <p:spPr>
            <a:xfrm flipH="1">
              <a:off x="6877465" y="5452006"/>
              <a:ext cx="48554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7" name="TextBox 356"/>
            <p:cNvSpPr txBox="1"/>
            <p:nvPr/>
          </p:nvSpPr>
          <p:spPr>
            <a:xfrm>
              <a:off x="5769178" y="5477343"/>
              <a:ext cx="1503960" cy="598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100 nm</a:t>
              </a:r>
            </a:p>
          </p:txBody>
        </p:sp>
        <p:cxnSp>
          <p:nvCxnSpPr>
            <p:cNvPr id="358" name="Straight Connector 357"/>
            <p:cNvCxnSpPr/>
            <p:nvPr/>
          </p:nvCxnSpPr>
          <p:spPr>
            <a:xfrm>
              <a:off x="9209958" y="1897060"/>
              <a:ext cx="6938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TextBox 358"/>
            <p:cNvSpPr txBox="1"/>
            <p:nvPr/>
          </p:nvSpPr>
          <p:spPr>
            <a:xfrm>
              <a:off x="8848249" y="1839650"/>
              <a:ext cx="1110254" cy="598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2 nm</a:t>
              </a:r>
            </a:p>
          </p:txBody>
        </p:sp>
        <p:sp>
          <p:nvSpPr>
            <p:cNvPr id="360" name="TextBox 359"/>
            <p:cNvSpPr txBox="1"/>
            <p:nvPr/>
          </p:nvSpPr>
          <p:spPr>
            <a:xfrm>
              <a:off x="10676110" y="1071157"/>
              <a:ext cx="592038" cy="598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err="1">
                  <a:solidFill>
                    <a:schemeClr val="bg1"/>
                  </a:solidFill>
                </a:rPr>
                <a:t>Ti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10640821" y="2672344"/>
              <a:ext cx="716546" cy="598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Zn</a:t>
              </a:r>
            </a:p>
          </p:txBody>
        </p:sp>
        <p:sp>
          <p:nvSpPr>
            <p:cNvPr id="362" name="TextBox 361"/>
            <p:cNvSpPr txBox="1"/>
            <p:nvPr/>
          </p:nvSpPr>
          <p:spPr>
            <a:xfrm>
              <a:off x="10691059" y="4184051"/>
              <a:ext cx="559064" cy="598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363" name="TextBox 362"/>
            <p:cNvSpPr txBox="1"/>
            <p:nvPr/>
          </p:nvSpPr>
          <p:spPr>
            <a:xfrm>
              <a:off x="10724778" y="5658696"/>
              <a:ext cx="519693" cy="598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S</a:t>
              </a:r>
            </a:p>
          </p:txBody>
        </p:sp>
        <p:cxnSp>
          <p:nvCxnSpPr>
            <p:cNvPr id="364" name="Straight Connector 363"/>
            <p:cNvCxnSpPr/>
            <p:nvPr/>
          </p:nvCxnSpPr>
          <p:spPr>
            <a:xfrm>
              <a:off x="8570360" y="5540476"/>
              <a:ext cx="6938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5" name="TextBox 364"/>
            <p:cNvSpPr txBox="1"/>
            <p:nvPr/>
          </p:nvSpPr>
          <p:spPr>
            <a:xfrm>
              <a:off x="8651512" y="5540477"/>
              <a:ext cx="1110254" cy="598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2 nm</a:t>
              </a:r>
            </a:p>
          </p:txBody>
        </p:sp>
      </p:grpSp>
      <p:grpSp>
        <p:nvGrpSpPr>
          <p:cNvPr id="366" name="Group 365"/>
          <p:cNvGrpSpPr/>
          <p:nvPr/>
        </p:nvGrpSpPr>
        <p:grpSpPr>
          <a:xfrm>
            <a:off x="15400816" y="19201668"/>
            <a:ext cx="1681093" cy="5742082"/>
            <a:chOff x="11772900" y="-1754826"/>
            <a:chExt cx="2195241" cy="9193095"/>
          </a:xfrm>
        </p:grpSpPr>
        <p:pic>
          <p:nvPicPr>
            <p:cNvPr id="367" name="Picture 366"/>
            <p:cNvPicPr/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3"/>
            <a:stretch/>
          </p:blipFill>
          <p:spPr bwMode="auto">
            <a:xfrm>
              <a:off x="11861415" y="-1754826"/>
              <a:ext cx="2106726" cy="4775556"/>
            </a:xfrm>
            <a:prstGeom prst="rect">
              <a:avLst/>
            </a:prstGeom>
            <a:noFill/>
          </p:spPr>
        </p:pic>
        <p:pic>
          <p:nvPicPr>
            <p:cNvPr id="368" name="Picture 367"/>
            <p:cNvPicPr/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8" t="51622" r="43726"/>
            <a:stretch/>
          </p:blipFill>
          <p:spPr bwMode="auto">
            <a:xfrm>
              <a:off x="12344399" y="3497735"/>
              <a:ext cx="1165861" cy="1583212"/>
            </a:xfrm>
            <a:prstGeom prst="rect">
              <a:avLst/>
            </a:prstGeom>
            <a:noFill/>
          </p:spPr>
        </p:pic>
        <p:pic>
          <p:nvPicPr>
            <p:cNvPr id="369" name="Picture 368"/>
            <p:cNvPicPr/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54" t="69394" r="30458" b="19596"/>
            <a:stretch/>
          </p:blipFill>
          <p:spPr bwMode="auto">
            <a:xfrm>
              <a:off x="12458700" y="2948940"/>
              <a:ext cx="937260" cy="525780"/>
            </a:xfrm>
            <a:prstGeom prst="rect">
              <a:avLst/>
            </a:prstGeom>
            <a:noFill/>
          </p:spPr>
        </p:pic>
        <p:pic>
          <p:nvPicPr>
            <p:cNvPr id="370" name="Picture 369"/>
            <p:cNvPicPr/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0" t="69193" r="59908" b="19797"/>
            <a:stretch/>
          </p:blipFill>
          <p:spPr bwMode="auto">
            <a:xfrm>
              <a:off x="12584429" y="4915229"/>
              <a:ext cx="685800" cy="525780"/>
            </a:xfrm>
            <a:prstGeom prst="rect">
              <a:avLst/>
            </a:prstGeom>
            <a:noFill/>
          </p:spPr>
        </p:pic>
        <p:pic>
          <p:nvPicPr>
            <p:cNvPr id="371" name="Picture 370"/>
            <p:cNvPicPr/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" t="55736" r="69348"/>
            <a:stretch/>
          </p:blipFill>
          <p:spPr bwMode="auto">
            <a:xfrm>
              <a:off x="11772900" y="5324413"/>
              <a:ext cx="1965960" cy="2113856"/>
            </a:xfrm>
            <a:prstGeom prst="rect">
              <a:avLst/>
            </a:prstGeom>
            <a:noFill/>
          </p:spPr>
        </p:pic>
      </p:grp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219089"/>
              </p:ext>
            </p:extLst>
          </p:nvPr>
        </p:nvGraphicFramePr>
        <p:xfrm>
          <a:off x="24316022" y="21336000"/>
          <a:ext cx="5614661" cy="2906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" name="Graph" r:id="rId47" imgW="4023360" imgH="2377440" progId="Origin50.Graph">
                  <p:embed/>
                </p:oleObj>
              </mc:Choice>
              <mc:Fallback>
                <p:oleObj name="Graph" r:id="rId47" imgW="4023360" imgH="23774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24316022" y="21336000"/>
                        <a:ext cx="5614661" cy="2906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0" name="Group 219"/>
          <p:cNvGrpSpPr/>
          <p:nvPr/>
        </p:nvGrpSpPr>
        <p:grpSpPr>
          <a:xfrm>
            <a:off x="26317637" y="19383432"/>
            <a:ext cx="1971040" cy="1598658"/>
            <a:chOff x="5036234" y="200983"/>
            <a:chExt cx="2531732" cy="2187458"/>
          </a:xfrm>
        </p:grpSpPr>
        <p:sp>
          <p:nvSpPr>
            <p:cNvPr id="225" name="Can 224"/>
            <p:cNvSpPr/>
            <p:nvPr/>
          </p:nvSpPr>
          <p:spPr>
            <a:xfrm>
              <a:off x="5036234" y="214834"/>
              <a:ext cx="664829" cy="2132581"/>
            </a:xfrm>
            <a:prstGeom prst="ca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ight Arrow 225"/>
            <p:cNvSpPr/>
            <p:nvPr/>
          </p:nvSpPr>
          <p:spPr>
            <a:xfrm>
              <a:off x="6035040" y="942538"/>
              <a:ext cx="365760" cy="61162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Can 226"/>
            <p:cNvSpPr/>
            <p:nvPr/>
          </p:nvSpPr>
          <p:spPr>
            <a:xfrm>
              <a:off x="7029656" y="214834"/>
              <a:ext cx="394636" cy="213258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gular Pentagon 227"/>
            <p:cNvSpPr/>
            <p:nvPr/>
          </p:nvSpPr>
          <p:spPr>
            <a:xfrm>
              <a:off x="7373566" y="836579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gular Pentagon 228"/>
            <p:cNvSpPr/>
            <p:nvPr/>
          </p:nvSpPr>
          <p:spPr>
            <a:xfrm>
              <a:off x="7000923" y="1261320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gular Pentagon 229"/>
            <p:cNvSpPr/>
            <p:nvPr/>
          </p:nvSpPr>
          <p:spPr>
            <a:xfrm>
              <a:off x="6893027" y="671209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gular Pentagon 234"/>
            <p:cNvSpPr/>
            <p:nvPr/>
          </p:nvSpPr>
          <p:spPr>
            <a:xfrm>
              <a:off x="7361648" y="407836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gular Pentagon 235"/>
            <p:cNvSpPr/>
            <p:nvPr/>
          </p:nvSpPr>
          <p:spPr>
            <a:xfrm>
              <a:off x="7085229" y="308044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gular Pentagon 236"/>
            <p:cNvSpPr/>
            <p:nvPr/>
          </p:nvSpPr>
          <p:spPr>
            <a:xfrm>
              <a:off x="7386536" y="1200724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gular Pentagon 237"/>
            <p:cNvSpPr/>
            <p:nvPr/>
          </p:nvSpPr>
          <p:spPr>
            <a:xfrm>
              <a:off x="7303851" y="1774069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gular Pentagon 240"/>
            <p:cNvSpPr/>
            <p:nvPr/>
          </p:nvSpPr>
          <p:spPr>
            <a:xfrm>
              <a:off x="6999302" y="1804367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gular Pentagon 241"/>
            <p:cNvSpPr/>
            <p:nvPr/>
          </p:nvSpPr>
          <p:spPr>
            <a:xfrm rot="1405896">
              <a:off x="7247103" y="872253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gular Pentagon 242"/>
            <p:cNvSpPr/>
            <p:nvPr/>
          </p:nvSpPr>
          <p:spPr>
            <a:xfrm rot="1405896">
              <a:off x="6937007" y="223222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gular Pentagon 243"/>
            <p:cNvSpPr/>
            <p:nvPr/>
          </p:nvSpPr>
          <p:spPr>
            <a:xfrm rot="1405896">
              <a:off x="7120927" y="618886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gular Pentagon 279"/>
            <p:cNvSpPr/>
            <p:nvPr/>
          </p:nvSpPr>
          <p:spPr>
            <a:xfrm rot="1405896">
              <a:off x="7196386" y="1463093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gular Pentagon 280"/>
            <p:cNvSpPr/>
            <p:nvPr/>
          </p:nvSpPr>
          <p:spPr>
            <a:xfrm rot="1405896">
              <a:off x="7143115" y="2030077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gular Pentagon 281"/>
            <p:cNvSpPr/>
            <p:nvPr/>
          </p:nvSpPr>
          <p:spPr>
            <a:xfrm rot="19724605">
              <a:off x="6894854" y="900809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gular Pentagon 282"/>
            <p:cNvSpPr/>
            <p:nvPr/>
          </p:nvSpPr>
          <p:spPr>
            <a:xfrm rot="19724605">
              <a:off x="6900003" y="377916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gular Pentagon 283"/>
            <p:cNvSpPr/>
            <p:nvPr/>
          </p:nvSpPr>
          <p:spPr>
            <a:xfrm rot="19724605">
              <a:off x="7283826" y="570100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gular Pentagon 299"/>
            <p:cNvSpPr/>
            <p:nvPr/>
          </p:nvSpPr>
          <p:spPr>
            <a:xfrm rot="19724605">
              <a:off x="7129775" y="1059720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gular Pentagon 300"/>
            <p:cNvSpPr/>
            <p:nvPr/>
          </p:nvSpPr>
          <p:spPr>
            <a:xfrm rot="19724605">
              <a:off x="7315525" y="200983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gular Pentagon 323"/>
            <p:cNvSpPr/>
            <p:nvPr/>
          </p:nvSpPr>
          <p:spPr>
            <a:xfrm rot="19724605">
              <a:off x="6941944" y="1341300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gular Pentagon 324"/>
            <p:cNvSpPr/>
            <p:nvPr/>
          </p:nvSpPr>
          <p:spPr>
            <a:xfrm rot="19724605">
              <a:off x="7295144" y="1332973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gular Pentagon 334"/>
            <p:cNvSpPr/>
            <p:nvPr/>
          </p:nvSpPr>
          <p:spPr>
            <a:xfrm rot="19724605">
              <a:off x="6915521" y="2001572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gular Pentagon 335"/>
            <p:cNvSpPr/>
            <p:nvPr/>
          </p:nvSpPr>
          <p:spPr>
            <a:xfrm rot="18103291">
              <a:off x="6948258" y="1638742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gular Pentagon 336"/>
            <p:cNvSpPr/>
            <p:nvPr/>
          </p:nvSpPr>
          <p:spPr>
            <a:xfrm rot="8938189">
              <a:off x="7345010" y="1562256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gular Pentagon 371"/>
            <p:cNvSpPr/>
            <p:nvPr/>
          </p:nvSpPr>
          <p:spPr>
            <a:xfrm rot="18103291">
              <a:off x="6943195" y="1091773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gular Pentagon 372"/>
            <p:cNvSpPr/>
            <p:nvPr/>
          </p:nvSpPr>
          <p:spPr>
            <a:xfrm rot="13054086">
              <a:off x="6897844" y="1514465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gular Pentagon 373"/>
            <p:cNvSpPr/>
            <p:nvPr/>
          </p:nvSpPr>
          <p:spPr>
            <a:xfrm rot="19443551">
              <a:off x="7253058" y="1943542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gular Pentagon 374"/>
            <p:cNvSpPr/>
            <p:nvPr/>
          </p:nvSpPr>
          <p:spPr>
            <a:xfrm rot="18103291">
              <a:off x="7319911" y="2042876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gular Pentagon 375"/>
            <p:cNvSpPr/>
            <p:nvPr/>
          </p:nvSpPr>
          <p:spPr>
            <a:xfrm rot="18103291">
              <a:off x="7303913" y="1390108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gular Pentagon 376"/>
            <p:cNvSpPr/>
            <p:nvPr/>
          </p:nvSpPr>
          <p:spPr>
            <a:xfrm rot="14133126">
              <a:off x="7217101" y="2140386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gular Pentagon 377"/>
            <p:cNvSpPr/>
            <p:nvPr/>
          </p:nvSpPr>
          <p:spPr>
            <a:xfrm rot="18103291">
              <a:off x="6958480" y="2119598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gular Pentagon 378"/>
            <p:cNvSpPr/>
            <p:nvPr/>
          </p:nvSpPr>
          <p:spPr>
            <a:xfrm rot="7149128">
              <a:off x="6969007" y="1839312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gular Pentagon 379"/>
            <p:cNvSpPr/>
            <p:nvPr/>
          </p:nvSpPr>
          <p:spPr>
            <a:xfrm rot="1161865">
              <a:off x="7040373" y="1979809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gular Pentagon 380"/>
            <p:cNvSpPr/>
            <p:nvPr/>
          </p:nvSpPr>
          <p:spPr>
            <a:xfrm rot="19368416">
              <a:off x="7142406" y="1765334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gular Pentagon 381"/>
            <p:cNvSpPr/>
            <p:nvPr/>
          </p:nvSpPr>
          <p:spPr>
            <a:xfrm rot="1161865">
              <a:off x="7072949" y="1516984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gular Pentagon 382"/>
            <p:cNvSpPr/>
            <p:nvPr/>
          </p:nvSpPr>
          <p:spPr>
            <a:xfrm rot="19560652">
              <a:off x="7207684" y="1625042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gular Pentagon 383"/>
            <p:cNvSpPr/>
            <p:nvPr/>
          </p:nvSpPr>
          <p:spPr>
            <a:xfrm rot="10058741">
              <a:off x="7122444" y="1288856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gular Pentagon 384"/>
            <p:cNvSpPr/>
            <p:nvPr/>
          </p:nvSpPr>
          <p:spPr>
            <a:xfrm rot="1161865">
              <a:off x="7282737" y="1048621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gular Pentagon 385"/>
            <p:cNvSpPr/>
            <p:nvPr/>
          </p:nvSpPr>
          <p:spPr>
            <a:xfrm rot="11997212">
              <a:off x="6898271" y="1148133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gular Pentagon 386"/>
            <p:cNvSpPr/>
            <p:nvPr/>
          </p:nvSpPr>
          <p:spPr>
            <a:xfrm rot="14463636">
              <a:off x="7015409" y="954364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gular Pentagon 387"/>
            <p:cNvSpPr/>
            <p:nvPr/>
          </p:nvSpPr>
          <p:spPr>
            <a:xfrm rot="18199368">
              <a:off x="7040672" y="833081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gular Pentagon 388"/>
            <p:cNvSpPr/>
            <p:nvPr/>
          </p:nvSpPr>
          <p:spPr>
            <a:xfrm rot="14463636">
              <a:off x="7184167" y="740849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gular Pentagon 389"/>
            <p:cNvSpPr/>
            <p:nvPr/>
          </p:nvSpPr>
          <p:spPr>
            <a:xfrm rot="14463636">
              <a:off x="7045023" y="654168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gular Pentagon 390"/>
            <p:cNvSpPr/>
            <p:nvPr/>
          </p:nvSpPr>
          <p:spPr>
            <a:xfrm rot="1687625">
              <a:off x="7049640" y="506162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gular Pentagon 391"/>
            <p:cNvSpPr/>
            <p:nvPr/>
          </p:nvSpPr>
          <p:spPr>
            <a:xfrm rot="14463636">
              <a:off x="7212626" y="405923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gular Pentagon 392"/>
            <p:cNvSpPr/>
            <p:nvPr/>
          </p:nvSpPr>
          <p:spPr>
            <a:xfrm rot="14463636">
              <a:off x="7070810" y="201845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gular Pentagon 393"/>
            <p:cNvSpPr/>
            <p:nvPr/>
          </p:nvSpPr>
          <p:spPr>
            <a:xfrm rot="8692811">
              <a:off x="7207209" y="295967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gular Pentagon 394"/>
            <p:cNvSpPr/>
            <p:nvPr/>
          </p:nvSpPr>
          <p:spPr>
            <a:xfrm rot="1356875">
              <a:off x="6952046" y="368094"/>
              <a:ext cx="165370" cy="330740"/>
            </a:xfrm>
            <a:prstGeom prst="pentagon">
              <a:avLst/>
            </a:prstGeom>
            <a:solidFill>
              <a:srgbClr val="FF000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6" name="TextBox 395"/>
          <p:cNvSpPr txBox="1"/>
          <p:nvPr/>
        </p:nvSpPr>
        <p:spPr>
          <a:xfrm>
            <a:off x="24504806" y="20986631"/>
            <a:ext cx="2818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Electrospun</a:t>
            </a:r>
            <a:r>
              <a:rPr lang="en-US" sz="1800" dirty="0"/>
              <a:t> MTiO</a:t>
            </a:r>
            <a:r>
              <a:rPr lang="en-US" sz="1800" baseline="-25000" dirty="0"/>
              <a:t>3 </a:t>
            </a:r>
            <a:r>
              <a:rPr lang="en-US" sz="1800" dirty="0"/>
              <a:t>NF</a:t>
            </a:r>
          </a:p>
        </p:txBody>
      </p:sp>
      <p:sp>
        <p:nvSpPr>
          <p:cNvPr id="397" name="TextBox 396"/>
          <p:cNvSpPr txBox="1"/>
          <p:nvPr/>
        </p:nvSpPr>
        <p:spPr>
          <a:xfrm>
            <a:off x="27168654" y="20977083"/>
            <a:ext cx="279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Sulfidated</a:t>
            </a:r>
            <a:r>
              <a:rPr lang="en-US" sz="1800" dirty="0"/>
              <a:t>  MTiO</a:t>
            </a:r>
            <a:r>
              <a:rPr lang="en-US" sz="1800" baseline="-25000" dirty="0"/>
              <a:t>3 </a:t>
            </a:r>
            <a:r>
              <a:rPr lang="en-US" sz="1800" dirty="0"/>
              <a:t>-MS NF</a:t>
            </a:r>
          </a:p>
        </p:txBody>
      </p:sp>
      <p:grpSp>
        <p:nvGrpSpPr>
          <p:cNvPr id="398" name="Group 397"/>
          <p:cNvGrpSpPr/>
          <p:nvPr/>
        </p:nvGrpSpPr>
        <p:grpSpPr>
          <a:xfrm>
            <a:off x="15457461" y="12182634"/>
            <a:ext cx="5299799" cy="4425822"/>
            <a:chOff x="-63183" y="796049"/>
            <a:chExt cx="7998066" cy="5103015"/>
          </a:xfrm>
        </p:grpSpPr>
        <p:sp>
          <p:nvSpPr>
            <p:cNvPr id="399" name="Freeform 398"/>
            <p:cNvSpPr/>
            <p:nvPr/>
          </p:nvSpPr>
          <p:spPr>
            <a:xfrm rot="16200000">
              <a:off x="1015618" y="2956719"/>
              <a:ext cx="1010652" cy="1915120"/>
            </a:xfrm>
            <a:custGeom>
              <a:avLst/>
              <a:gdLst>
                <a:gd name="connsiteX0" fmla="*/ 0 w 1010653"/>
                <a:gd name="connsiteY0" fmla="*/ 2456426 h 2456426"/>
                <a:gd name="connsiteX1" fmla="*/ 264695 w 1010653"/>
                <a:gd name="connsiteY1" fmla="*/ 1984 h 2456426"/>
                <a:gd name="connsiteX2" fmla="*/ 625642 w 1010653"/>
                <a:gd name="connsiteY2" fmla="*/ 2047352 h 2456426"/>
                <a:gd name="connsiteX3" fmla="*/ 1010653 w 1010653"/>
                <a:gd name="connsiteY3" fmla="*/ 2432363 h 2456426"/>
                <a:gd name="connsiteX4" fmla="*/ 1010653 w 1010653"/>
                <a:gd name="connsiteY4" fmla="*/ 2432363 h 24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0653" h="2456426">
                  <a:moveTo>
                    <a:pt x="0" y="2456426"/>
                  </a:moveTo>
                  <a:cubicBezTo>
                    <a:pt x="80210" y="1263294"/>
                    <a:pt x="160421" y="70163"/>
                    <a:pt x="264695" y="1984"/>
                  </a:cubicBezTo>
                  <a:cubicBezTo>
                    <a:pt x="368969" y="-66195"/>
                    <a:pt x="501316" y="1642289"/>
                    <a:pt x="625642" y="2047352"/>
                  </a:cubicBezTo>
                  <a:cubicBezTo>
                    <a:pt x="749968" y="2452415"/>
                    <a:pt x="1010653" y="2432363"/>
                    <a:pt x="1010653" y="2432363"/>
                  </a:cubicBezTo>
                  <a:lnTo>
                    <a:pt x="1010653" y="2432363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0" name="Freeform 399"/>
            <p:cNvSpPr/>
            <p:nvPr/>
          </p:nvSpPr>
          <p:spPr>
            <a:xfrm>
              <a:off x="3847670" y="3007895"/>
              <a:ext cx="1905831" cy="1419727"/>
            </a:xfrm>
            <a:custGeom>
              <a:avLst/>
              <a:gdLst>
                <a:gd name="connsiteX0" fmla="*/ 1905831 w 1905831"/>
                <a:gd name="connsiteY0" fmla="*/ 1419727 h 1419727"/>
                <a:gd name="connsiteX1" fmla="*/ 4841 w 1905831"/>
                <a:gd name="connsiteY1" fmla="*/ 1155032 h 1419727"/>
                <a:gd name="connsiteX2" fmla="*/ 1376441 w 1905831"/>
                <a:gd name="connsiteY2" fmla="*/ 721895 h 1419727"/>
                <a:gd name="connsiteX3" fmla="*/ 1905831 w 1905831"/>
                <a:gd name="connsiteY3" fmla="*/ 0 h 1419727"/>
                <a:gd name="connsiteX4" fmla="*/ 1905831 w 1905831"/>
                <a:gd name="connsiteY4" fmla="*/ 0 h 1419727"/>
                <a:gd name="connsiteX5" fmla="*/ 1905831 w 1905831"/>
                <a:gd name="connsiteY5" fmla="*/ 0 h 1419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831" h="1419727">
                  <a:moveTo>
                    <a:pt x="1905831" y="1419727"/>
                  </a:moveTo>
                  <a:cubicBezTo>
                    <a:pt x="999452" y="1345532"/>
                    <a:pt x="93073" y="1271337"/>
                    <a:pt x="4841" y="1155032"/>
                  </a:cubicBezTo>
                  <a:cubicBezTo>
                    <a:pt x="-83391" y="1038727"/>
                    <a:pt x="1059609" y="914400"/>
                    <a:pt x="1376441" y="721895"/>
                  </a:cubicBezTo>
                  <a:cubicBezTo>
                    <a:pt x="1693273" y="529390"/>
                    <a:pt x="1905831" y="0"/>
                    <a:pt x="1905831" y="0"/>
                  </a:cubicBezTo>
                  <a:lnTo>
                    <a:pt x="1905831" y="0"/>
                  </a:lnTo>
                  <a:lnTo>
                    <a:pt x="1905831" y="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1" name="Freeform 400"/>
            <p:cNvSpPr/>
            <p:nvPr/>
          </p:nvSpPr>
          <p:spPr>
            <a:xfrm>
              <a:off x="558361" y="1558893"/>
              <a:ext cx="1925168" cy="529389"/>
            </a:xfrm>
            <a:custGeom>
              <a:avLst/>
              <a:gdLst>
                <a:gd name="connsiteX0" fmla="*/ 1852978 w 1925168"/>
                <a:gd name="connsiteY0" fmla="*/ 529389 h 529389"/>
                <a:gd name="connsiteX1" fmla="*/ 115 w 1925168"/>
                <a:gd name="connsiteY1" fmla="*/ 264694 h 529389"/>
                <a:gd name="connsiteX2" fmla="*/ 1925168 w 1925168"/>
                <a:gd name="connsiteY2" fmla="*/ 0 h 529389"/>
                <a:gd name="connsiteX3" fmla="*/ 1925168 w 1925168"/>
                <a:gd name="connsiteY3" fmla="*/ 0 h 52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5168" h="529389">
                  <a:moveTo>
                    <a:pt x="1852978" y="529389"/>
                  </a:moveTo>
                  <a:cubicBezTo>
                    <a:pt x="920530" y="441157"/>
                    <a:pt x="-11917" y="352925"/>
                    <a:pt x="115" y="264694"/>
                  </a:cubicBezTo>
                  <a:cubicBezTo>
                    <a:pt x="12147" y="176462"/>
                    <a:pt x="1925168" y="0"/>
                    <a:pt x="1925168" y="0"/>
                  </a:cubicBezTo>
                  <a:lnTo>
                    <a:pt x="1925168" y="0"/>
                  </a:lnTo>
                </a:path>
              </a:pathLst>
            </a:custGeom>
            <a:solidFill>
              <a:schemeClr val="bg2">
                <a:lumMod val="5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402" name="Straight Arrow Connector 401"/>
            <p:cNvCxnSpPr/>
            <p:nvPr/>
          </p:nvCxnSpPr>
          <p:spPr>
            <a:xfrm flipH="1" flipV="1">
              <a:off x="5753501" y="796050"/>
              <a:ext cx="19337" cy="3727825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Arrow Connector 402"/>
            <p:cNvCxnSpPr/>
            <p:nvPr/>
          </p:nvCxnSpPr>
          <p:spPr>
            <a:xfrm flipV="1">
              <a:off x="2454442" y="796049"/>
              <a:ext cx="22206" cy="3727826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4" name="TextBox 403"/>
            <p:cNvSpPr txBox="1"/>
            <p:nvPr/>
          </p:nvSpPr>
          <p:spPr>
            <a:xfrm>
              <a:off x="5138176" y="1626617"/>
              <a:ext cx="822559" cy="441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CB</a:t>
              </a:r>
            </a:p>
          </p:txBody>
        </p:sp>
        <p:sp>
          <p:nvSpPr>
            <p:cNvPr id="405" name="TextBox 404"/>
            <p:cNvSpPr txBox="1"/>
            <p:nvPr/>
          </p:nvSpPr>
          <p:spPr>
            <a:xfrm>
              <a:off x="1863182" y="1558893"/>
              <a:ext cx="822559" cy="441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CB</a:t>
              </a:r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1863182" y="3904601"/>
              <a:ext cx="803316" cy="441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VB</a:t>
              </a:r>
            </a:p>
          </p:txBody>
        </p:sp>
        <p:sp>
          <p:nvSpPr>
            <p:cNvPr id="407" name="TextBox 406"/>
            <p:cNvSpPr txBox="1"/>
            <p:nvPr/>
          </p:nvSpPr>
          <p:spPr>
            <a:xfrm>
              <a:off x="5165955" y="3904600"/>
              <a:ext cx="803316" cy="441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VB</a:t>
              </a:r>
            </a:p>
          </p:txBody>
        </p:sp>
        <p:cxnSp>
          <p:nvCxnSpPr>
            <p:cNvPr id="408" name="Straight Connector 407"/>
            <p:cNvCxnSpPr/>
            <p:nvPr/>
          </p:nvCxnSpPr>
          <p:spPr>
            <a:xfrm flipH="1">
              <a:off x="168442" y="2088282"/>
              <a:ext cx="228600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 flipH="1">
              <a:off x="179545" y="3717758"/>
              <a:ext cx="228600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 flipH="1">
              <a:off x="3486838" y="3573384"/>
              <a:ext cx="228600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 flipH="1">
              <a:off x="3530939" y="3007895"/>
              <a:ext cx="228600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>
            <a:xfrm flipH="1">
              <a:off x="168442" y="3537290"/>
              <a:ext cx="228600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 flipH="1">
              <a:off x="3486838" y="2184533"/>
              <a:ext cx="228600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TextBox 413"/>
            <p:cNvSpPr txBox="1"/>
            <p:nvPr/>
          </p:nvSpPr>
          <p:spPr>
            <a:xfrm>
              <a:off x="2528194" y="3537290"/>
              <a:ext cx="881049" cy="958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2.54</a:t>
              </a:r>
            </a:p>
            <a:p>
              <a:r>
                <a:rPr lang="en-US" sz="1600" b="1" dirty="0"/>
                <a:t>to</a:t>
              </a:r>
            </a:p>
            <a:p>
              <a:r>
                <a:rPr lang="en-US" sz="1600" b="1" dirty="0"/>
                <a:t>3.04</a:t>
              </a:r>
            </a:p>
          </p:txBody>
        </p:sp>
        <p:sp>
          <p:nvSpPr>
            <p:cNvPr id="415" name="TextBox 414"/>
            <p:cNvSpPr txBox="1"/>
            <p:nvPr/>
          </p:nvSpPr>
          <p:spPr>
            <a:xfrm>
              <a:off x="5783852" y="3401512"/>
              <a:ext cx="1001258" cy="441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2.42</a:t>
              </a:r>
            </a:p>
          </p:txBody>
        </p:sp>
        <p:cxnSp>
          <p:nvCxnSpPr>
            <p:cNvPr id="416" name="Straight Connector 415"/>
            <p:cNvCxnSpPr/>
            <p:nvPr/>
          </p:nvCxnSpPr>
          <p:spPr>
            <a:xfrm flipH="1">
              <a:off x="3530939" y="3397507"/>
              <a:ext cx="228600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TextBox 416"/>
            <p:cNvSpPr txBox="1"/>
            <p:nvPr/>
          </p:nvSpPr>
          <p:spPr>
            <a:xfrm>
              <a:off x="5792530" y="3111719"/>
              <a:ext cx="1001258" cy="441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2.20</a:t>
              </a:r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5776388" y="2735724"/>
              <a:ext cx="1001258" cy="441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0.89</a:t>
              </a:r>
            </a:p>
          </p:txBody>
        </p:sp>
        <p:sp>
          <p:nvSpPr>
            <p:cNvPr id="419" name="TextBox 418"/>
            <p:cNvSpPr txBox="1"/>
            <p:nvPr/>
          </p:nvSpPr>
          <p:spPr>
            <a:xfrm>
              <a:off x="5866866" y="937350"/>
              <a:ext cx="1314667" cy="441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E (eV)</a:t>
              </a:r>
            </a:p>
          </p:txBody>
        </p:sp>
        <p:sp>
          <p:nvSpPr>
            <p:cNvPr id="420" name="TextBox 419"/>
            <p:cNvSpPr txBox="1"/>
            <p:nvPr/>
          </p:nvSpPr>
          <p:spPr>
            <a:xfrm>
              <a:off x="2525593" y="1031401"/>
              <a:ext cx="1314667" cy="441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E (eV)</a:t>
              </a:r>
            </a:p>
          </p:txBody>
        </p:sp>
        <p:sp>
          <p:nvSpPr>
            <p:cNvPr id="421" name="TextBox 420"/>
            <p:cNvSpPr txBox="1"/>
            <p:nvPr/>
          </p:nvSpPr>
          <p:spPr>
            <a:xfrm>
              <a:off x="2428075" y="1325558"/>
              <a:ext cx="1072160" cy="958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-0.63 </a:t>
              </a:r>
            </a:p>
            <a:p>
              <a:pPr algn="ctr"/>
              <a:r>
                <a:rPr lang="en-US" sz="1600" b="1" dirty="0"/>
                <a:t>to </a:t>
              </a:r>
            </a:p>
            <a:p>
              <a:pPr algn="ctr"/>
              <a:r>
                <a:rPr lang="en-US" sz="1600" b="1" dirty="0"/>
                <a:t>-0.20</a:t>
              </a:r>
            </a:p>
          </p:txBody>
        </p:sp>
        <p:sp>
          <p:nvSpPr>
            <p:cNvPr id="422" name="Freeform 421"/>
            <p:cNvSpPr/>
            <p:nvPr/>
          </p:nvSpPr>
          <p:spPr>
            <a:xfrm>
              <a:off x="3825049" y="1544708"/>
              <a:ext cx="1903035" cy="914400"/>
            </a:xfrm>
            <a:custGeom>
              <a:avLst/>
              <a:gdLst>
                <a:gd name="connsiteX0" fmla="*/ 1903035 w 1903035"/>
                <a:gd name="connsiteY0" fmla="*/ 0 h 914400"/>
                <a:gd name="connsiteX1" fmla="*/ 2046 w 1903035"/>
                <a:gd name="connsiteY1" fmla="*/ 288758 h 914400"/>
                <a:gd name="connsiteX2" fmla="*/ 1542088 w 1903035"/>
                <a:gd name="connsiteY2" fmla="*/ 553453 h 914400"/>
                <a:gd name="connsiteX3" fmla="*/ 1903035 w 1903035"/>
                <a:gd name="connsiteY3" fmla="*/ 914400 h 914400"/>
                <a:gd name="connsiteX4" fmla="*/ 1903035 w 1903035"/>
                <a:gd name="connsiteY4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035" h="914400">
                  <a:moveTo>
                    <a:pt x="1903035" y="0"/>
                  </a:moveTo>
                  <a:cubicBezTo>
                    <a:pt x="982619" y="98258"/>
                    <a:pt x="62204" y="196516"/>
                    <a:pt x="2046" y="288758"/>
                  </a:cubicBezTo>
                  <a:cubicBezTo>
                    <a:pt x="-58112" y="381000"/>
                    <a:pt x="1225257" y="449179"/>
                    <a:pt x="1542088" y="553453"/>
                  </a:cubicBezTo>
                  <a:cubicBezTo>
                    <a:pt x="1858919" y="657727"/>
                    <a:pt x="1903035" y="914400"/>
                    <a:pt x="1903035" y="914400"/>
                  </a:cubicBezTo>
                  <a:lnTo>
                    <a:pt x="1903035" y="914400"/>
                  </a:lnTo>
                </a:path>
              </a:pathLst>
            </a:custGeom>
            <a:solidFill>
              <a:schemeClr val="bg2">
                <a:lumMod val="5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3" name="TextBox 422"/>
            <p:cNvSpPr txBox="1"/>
            <p:nvPr/>
          </p:nvSpPr>
          <p:spPr>
            <a:xfrm>
              <a:off x="5215773" y="1590589"/>
              <a:ext cx="822559" cy="441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CB</a:t>
              </a:r>
            </a:p>
          </p:txBody>
        </p:sp>
        <p:cxnSp>
          <p:nvCxnSpPr>
            <p:cNvPr id="425" name="Straight Connector 424"/>
            <p:cNvCxnSpPr/>
            <p:nvPr/>
          </p:nvCxnSpPr>
          <p:spPr>
            <a:xfrm flipH="1">
              <a:off x="3506876" y="2235465"/>
              <a:ext cx="228600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Arrow Connector 425"/>
            <p:cNvCxnSpPr/>
            <p:nvPr/>
          </p:nvCxnSpPr>
          <p:spPr>
            <a:xfrm flipV="1">
              <a:off x="1039624" y="2088281"/>
              <a:ext cx="0" cy="1629477"/>
            </a:xfrm>
            <a:prstGeom prst="straightConnector1">
              <a:avLst/>
            </a:prstGeom>
            <a:ln w="15875"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Arrow Connector 426"/>
            <p:cNvCxnSpPr/>
            <p:nvPr/>
          </p:nvCxnSpPr>
          <p:spPr>
            <a:xfrm flipH="1" flipV="1">
              <a:off x="4377060" y="2189578"/>
              <a:ext cx="2435" cy="1383806"/>
            </a:xfrm>
            <a:prstGeom prst="straightConnector1">
              <a:avLst/>
            </a:prstGeom>
            <a:ln w="15875"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Arrow Connector 427"/>
            <p:cNvCxnSpPr/>
            <p:nvPr/>
          </p:nvCxnSpPr>
          <p:spPr>
            <a:xfrm flipV="1">
              <a:off x="4800585" y="2235466"/>
              <a:ext cx="5586" cy="1162041"/>
            </a:xfrm>
            <a:prstGeom prst="straightConnector1">
              <a:avLst/>
            </a:prstGeom>
            <a:ln w="15875"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TextBox 428"/>
            <p:cNvSpPr txBox="1"/>
            <p:nvPr/>
          </p:nvSpPr>
          <p:spPr>
            <a:xfrm>
              <a:off x="-63183" y="2694950"/>
              <a:ext cx="2431714" cy="390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3.17 eV -3.4 eV</a:t>
              </a: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3360480" y="2514080"/>
              <a:ext cx="1529104" cy="441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2.58 eV</a:t>
              </a:r>
            </a:p>
          </p:txBody>
        </p:sp>
        <p:sp>
          <p:nvSpPr>
            <p:cNvPr id="431" name="TextBox 430"/>
            <p:cNvSpPr txBox="1"/>
            <p:nvPr/>
          </p:nvSpPr>
          <p:spPr>
            <a:xfrm>
              <a:off x="4387648" y="2708194"/>
              <a:ext cx="1529104" cy="441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2.28 eV</a:t>
              </a:r>
            </a:p>
          </p:txBody>
        </p:sp>
        <p:sp>
          <p:nvSpPr>
            <p:cNvPr id="432" name="TextBox 431"/>
            <p:cNvSpPr txBox="1"/>
            <p:nvPr/>
          </p:nvSpPr>
          <p:spPr>
            <a:xfrm>
              <a:off x="404795" y="4755466"/>
              <a:ext cx="2864740" cy="390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Pristine M-O  NFs</a:t>
              </a:r>
            </a:p>
          </p:txBody>
        </p:sp>
        <p:sp>
          <p:nvSpPr>
            <p:cNvPr id="433" name="TextBox 432"/>
            <p:cNvSpPr txBox="1"/>
            <p:nvPr/>
          </p:nvSpPr>
          <p:spPr>
            <a:xfrm>
              <a:off x="3418282" y="4753638"/>
              <a:ext cx="4115431" cy="390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Sulfur modified M-O  NFs</a:t>
              </a:r>
            </a:p>
          </p:txBody>
        </p:sp>
        <p:sp>
          <p:nvSpPr>
            <p:cNvPr id="434" name="TextBox 433"/>
            <p:cNvSpPr txBox="1"/>
            <p:nvPr/>
          </p:nvSpPr>
          <p:spPr>
            <a:xfrm>
              <a:off x="385261" y="5457311"/>
              <a:ext cx="7549622" cy="441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CB: Conduction Band      VB: Valance Band</a:t>
              </a:r>
            </a:p>
          </p:txBody>
        </p:sp>
      </p:grpSp>
      <p:pic>
        <p:nvPicPr>
          <p:cNvPr id="435" name="Picture 434"/>
          <p:cNvPicPr/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72" y="35216720"/>
            <a:ext cx="6607897" cy="5233143"/>
          </a:xfrm>
          <a:prstGeom prst="rect">
            <a:avLst/>
          </a:prstGeom>
          <a:noFill/>
        </p:spPr>
      </p:pic>
      <p:grpSp>
        <p:nvGrpSpPr>
          <p:cNvPr id="436" name="Group 435"/>
          <p:cNvGrpSpPr/>
          <p:nvPr/>
        </p:nvGrpSpPr>
        <p:grpSpPr>
          <a:xfrm>
            <a:off x="532790" y="35278014"/>
            <a:ext cx="2161984" cy="5171850"/>
            <a:chOff x="4410854" y="-4484860"/>
            <a:chExt cx="2936358" cy="8021668"/>
          </a:xfrm>
        </p:grpSpPr>
        <p:pic>
          <p:nvPicPr>
            <p:cNvPr id="437" name="Picture 436"/>
            <p:cNvPicPr>
              <a:picLocks noChangeAspect="1"/>
            </p:cNvPicPr>
            <p:nvPr/>
          </p:nvPicPr>
          <p:blipFill rotWithShape="1"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11"/>
            <a:stretch/>
          </p:blipFill>
          <p:spPr>
            <a:xfrm>
              <a:off x="4410854" y="-4484860"/>
              <a:ext cx="2848097" cy="2636662"/>
            </a:xfrm>
            <a:prstGeom prst="rect">
              <a:avLst/>
            </a:prstGeom>
          </p:spPr>
        </p:pic>
        <p:pic>
          <p:nvPicPr>
            <p:cNvPr id="438" name="Picture 437"/>
            <p:cNvPicPr>
              <a:picLocks noChangeAspect="1"/>
            </p:cNvPicPr>
            <p:nvPr/>
          </p:nvPicPr>
          <p:blipFill rotWithShape="1"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65" r="12911" b="5975"/>
            <a:stretch/>
          </p:blipFill>
          <p:spPr>
            <a:xfrm>
              <a:off x="4413139" y="-1770926"/>
              <a:ext cx="2830831" cy="2615651"/>
            </a:xfrm>
            <a:prstGeom prst="rect">
              <a:avLst/>
            </a:prstGeom>
          </p:spPr>
        </p:pic>
        <p:cxnSp>
          <p:nvCxnSpPr>
            <p:cNvPr id="439" name="Straight Connector 438"/>
            <p:cNvCxnSpPr/>
            <p:nvPr/>
          </p:nvCxnSpPr>
          <p:spPr>
            <a:xfrm>
              <a:off x="6349292" y="-1981597"/>
              <a:ext cx="732944" cy="138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" name="TextBox 439"/>
            <p:cNvSpPr txBox="1"/>
            <p:nvPr/>
          </p:nvSpPr>
          <p:spPr>
            <a:xfrm>
              <a:off x="5904756" y="-2557290"/>
              <a:ext cx="1330681" cy="572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/>
                <a:t>500 nm</a:t>
              </a: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5853415" y="122678"/>
              <a:ext cx="1330681" cy="572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/>
                <a:t>500 nm</a:t>
              </a:r>
            </a:p>
          </p:txBody>
        </p:sp>
        <p:sp>
          <p:nvSpPr>
            <p:cNvPr id="442" name="TextBox 441"/>
            <p:cNvSpPr txBox="1"/>
            <p:nvPr/>
          </p:nvSpPr>
          <p:spPr>
            <a:xfrm>
              <a:off x="4431694" y="-1798455"/>
              <a:ext cx="250897" cy="1002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600" b="1" dirty="0"/>
            </a:p>
          </p:txBody>
        </p:sp>
        <p:pic>
          <p:nvPicPr>
            <p:cNvPr id="444" name="Picture 443"/>
            <p:cNvPicPr>
              <a:picLocks noChangeAspect="1"/>
            </p:cNvPicPr>
            <p:nvPr/>
          </p:nvPicPr>
          <p:blipFill rotWithShape="1"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5"/>
            <a:stretch/>
          </p:blipFill>
          <p:spPr>
            <a:xfrm>
              <a:off x="4410854" y="894468"/>
              <a:ext cx="2833116" cy="2642340"/>
            </a:xfrm>
            <a:prstGeom prst="rect">
              <a:avLst/>
            </a:prstGeom>
          </p:spPr>
        </p:pic>
        <p:cxnSp>
          <p:nvCxnSpPr>
            <p:cNvPr id="445" name="Straight Connector 444"/>
            <p:cNvCxnSpPr/>
            <p:nvPr/>
          </p:nvCxnSpPr>
          <p:spPr>
            <a:xfrm>
              <a:off x="6312976" y="720529"/>
              <a:ext cx="70962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>
              <a:off x="6386242" y="3405943"/>
              <a:ext cx="684894" cy="69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7" name="TextBox 446"/>
            <p:cNvSpPr txBox="1"/>
            <p:nvPr/>
          </p:nvSpPr>
          <p:spPr>
            <a:xfrm>
              <a:off x="6016531" y="2820621"/>
              <a:ext cx="1330681" cy="572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/>
                <a:t>500 nm</a:t>
              </a: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619652"/>
              </p:ext>
            </p:extLst>
          </p:nvPr>
        </p:nvGraphicFramePr>
        <p:xfrm>
          <a:off x="9245028" y="35030646"/>
          <a:ext cx="3175378" cy="2625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4" name="Graph" r:id="rId53" imgW="4023360" imgH="3108960" progId="Origin50.Graph">
                  <p:embed/>
                </p:oleObj>
              </mc:Choice>
              <mc:Fallback>
                <p:oleObj name="Graph" r:id="rId53" imgW="4023360" imgH="3108960" progId="Origin50.Graph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5028" y="35030646"/>
                        <a:ext cx="3175378" cy="26257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81"/>
          <p:cNvSpPr>
            <a:spLocks noChangeArrowheads="1"/>
          </p:cNvSpPr>
          <p:nvPr/>
        </p:nvSpPr>
        <p:spPr bwMode="auto">
          <a:xfrm>
            <a:off x="0" y="0"/>
            <a:ext cx="30175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228151"/>
              </p:ext>
            </p:extLst>
          </p:nvPr>
        </p:nvGraphicFramePr>
        <p:xfrm>
          <a:off x="9245028" y="37533596"/>
          <a:ext cx="3087788" cy="2989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5" name="Graph" r:id="rId55" imgW="4023360" imgH="4206240" progId="Origin50.Graph">
                  <p:embed/>
                </p:oleObj>
              </mc:Choice>
              <mc:Fallback>
                <p:oleObj name="Graph" r:id="rId55" imgW="4023360" imgH="4206240" progId="Origin50.Graph">
                  <p:embed/>
                  <p:pic>
                    <p:nvPicPr>
                      <p:cNvPr id="0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5028" y="37533596"/>
                        <a:ext cx="3087788" cy="29891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9" name="Group 448"/>
          <p:cNvGrpSpPr/>
          <p:nvPr/>
        </p:nvGrpSpPr>
        <p:grpSpPr>
          <a:xfrm>
            <a:off x="21130204" y="12039600"/>
            <a:ext cx="8727240" cy="4917261"/>
            <a:chOff x="198444" y="210522"/>
            <a:chExt cx="10678006" cy="6171639"/>
          </a:xfrm>
        </p:grpSpPr>
        <p:sp>
          <p:nvSpPr>
            <p:cNvPr id="450" name="Freeform 449"/>
            <p:cNvSpPr/>
            <p:nvPr/>
          </p:nvSpPr>
          <p:spPr>
            <a:xfrm flipH="1">
              <a:off x="8597982" y="2956571"/>
              <a:ext cx="1357323" cy="955189"/>
            </a:xfrm>
            <a:custGeom>
              <a:avLst/>
              <a:gdLst>
                <a:gd name="connsiteX0" fmla="*/ 1905831 w 1905831"/>
                <a:gd name="connsiteY0" fmla="*/ 1419727 h 1419727"/>
                <a:gd name="connsiteX1" fmla="*/ 4841 w 1905831"/>
                <a:gd name="connsiteY1" fmla="*/ 1155032 h 1419727"/>
                <a:gd name="connsiteX2" fmla="*/ 1376441 w 1905831"/>
                <a:gd name="connsiteY2" fmla="*/ 721895 h 1419727"/>
                <a:gd name="connsiteX3" fmla="*/ 1905831 w 1905831"/>
                <a:gd name="connsiteY3" fmla="*/ 0 h 1419727"/>
                <a:gd name="connsiteX4" fmla="*/ 1905831 w 1905831"/>
                <a:gd name="connsiteY4" fmla="*/ 0 h 1419727"/>
                <a:gd name="connsiteX5" fmla="*/ 1905831 w 1905831"/>
                <a:gd name="connsiteY5" fmla="*/ 0 h 1419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831" h="1419727">
                  <a:moveTo>
                    <a:pt x="1905831" y="1419727"/>
                  </a:moveTo>
                  <a:cubicBezTo>
                    <a:pt x="999452" y="1345532"/>
                    <a:pt x="93073" y="1271337"/>
                    <a:pt x="4841" y="1155032"/>
                  </a:cubicBezTo>
                  <a:cubicBezTo>
                    <a:pt x="-83391" y="1038727"/>
                    <a:pt x="1059609" y="914400"/>
                    <a:pt x="1376441" y="721895"/>
                  </a:cubicBezTo>
                  <a:cubicBezTo>
                    <a:pt x="1693273" y="529390"/>
                    <a:pt x="1905831" y="0"/>
                    <a:pt x="1905831" y="0"/>
                  </a:cubicBezTo>
                  <a:lnTo>
                    <a:pt x="1905831" y="0"/>
                  </a:lnTo>
                  <a:lnTo>
                    <a:pt x="1905831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451" name="Straight Connector 450"/>
            <p:cNvCxnSpPr/>
            <p:nvPr/>
          </p:nvCxnSpPr>
          <p:spPr>
            <a:xfrm flipH="1">
              <a:off x="7923435" y="1987465"/>
              <a:ext cx="228600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/>
            <p:cNvCxnSpPr/>
            <p:nvPr/>
          </p:nvCxnSpPr>
          <p:spPr>
            <a:xfrm flipH="1">
              <a:off x="7956067" y="3236752"/>
              <a:ext cx="228600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3" name="Curved Right Arrow 452"/>
            <p:cNvSpPr/>
            <p:nvPr/>
          </p:nvSpPr>
          <p:spPr>
            <a:xfrm rot="21088793">
              <a:off x="5216298" y="2244424"/>
              <a:ext cx="952073" cy="174574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54" name="Curved Right Arrow 453"/>
            <p:cNvSpPr/>
            <p:nvPr/>
          </p:nvSpPr>
          <p:spPr>
            <a:xfrm rot="469701" flipV="1">
              <a:off x="5316449" y="4161975"/>
              <a:ext cx="1028999" cy="157902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55" name="TextBox 454"/>
            <p:cNvSpPr txBox="1"/>
            <p:nvPr/>
          </p:nvSpPr>
          <p:spPr>
            <a:xfrm>
              <a:off x="5337463" y="2752709"/>
              <a:ext cx="520141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e- </a:t>
              </a:r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5520724" y="4762002"/>
              <a:ext cx="596633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h+ </a:t>
              </a:r>
            </a:p>
          </p:txBody>
        </p:sp>
        <p:sp>
          <p:nvSpPr>
            <p:cNvPr id="457" name="Lightning Bolt 456"/>
            <p:cNvSpPr/>
            <p:nvPr/>
          </p:nvSpPr>
          <p:spPr>
            <a:xfrm rot="4588279">
              <a:off x="5026370" y="336732"/>
              <a:ext cx="1342743" cy="1825285"/>
            </a:xfrm>
            <a:prstGeom prst="lightningBol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72000">
                  <a:srgbClr val="FFFF00"/>
                </a:gs>
                <a:gs pos="93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8" name="TextBox 457"/>
            <p:cNvSpPr txBox="1"/>
            <p:nvPr/>
          </p:nvSpPr>
          <p:spPr>
            <a:xfrm>
              <a:off x="5431772" y="261409"/>
              <a:ext cx="588788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/>
                <a:t>hv</a:t>
              </a:r>
              <a:r>
                <a:rPr lang="en-US" sz="1600" b="1" dirty="0"/>
                <a:t> </a:t>
              </a:r>
            </a:p>
          </p:txBody>
        </p:sp>
        <p:sp>
          <p:nvSpPr>
            <p:cNvPr id="459" name="TextBox 458"/>
            <p:cNvSpPr txBox="1"/>
            <p:nvPr/>
          </p:nvSpPr>
          <p:spPr>
            <a:xfrm>
              <a:off x="5981642" y="2017766"/>
              <a:ext cx="584865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O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 </a:t>
              </a:r>
            </a:p>
          </p:txBody>
        </p:sp>
        <p:sp>
          <p:nvSpPr>
            <p:cNvPr id="460" name="TextBox 459"/>
            <p:cNvSpPr txBox="1"/>
            <p:nvPr/>
          </p:nvSpPr>
          <p:spPr>
            <a:xfrm>
              <a:off x="6220484" y="3422389"/>
              <a:ext cx="639782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O</a:t>
              </a:r>
              <a:r>
                <a:rPr lang="en-US" sz="1600" b="1" baseline="-25000" dirty="0"/>
                <a:t>2</a:t>
              </a:r>
              <a:r>
                <a:rPr lang="en-US" sz="1600" b="1" baseline="30000" dirty="0"/>
                <a:t>-</a:t>
              </a:r>
              <a:r>
                <a:rPr lang="en-US" sz="1600" b="1" dirty="0"/>
                <a:t> 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>
              <a:off x="6252618" y="5667644"/>
              <a:ext cx="765306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H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O 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>
              <a:off x="6315993" y="4421721"/>
              <a:ext cx="673124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.OH</a:t>
              </a:r>
            </a:p>
          </p:txBody>
        </p:sp>
        <p:sp>
          <p:nvSpPr>
            <p:cNvPr id="463" name="Arc 462"/>
            <p:cNvSpPr/>
            <p:nvPr/>
          </p:nvSpPr>
          <p:spPr>
            <a:xfrm rot="1715361">
              <a:off x="6121330" y="3824476"/>
              <a:ext cx="706199" cy="656823"/>
            </a:xfrm>
            <a:prstGeom prst="arc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4" name="Arc 463"/>
            <p:cNvSpPr/>
            <p:nvPr/>
          </p:nvSpPr>
          <p:spPr>
            <a:xfrm rot="13855096">
              <a:off x="6824530" y="4641247"/>
              <a:ext cx="1221565" cy="1155550"/>
            </a:xfrm>
            <a:prstGeom prst="arc">
              <a:avLst>
                <a:gd name="adj1" fmla="val 15667166"/>
                <a:gd name="adj2" fmla="val 4655442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5" name="TextBox 464"/>
            <p:cNvSpPr txBox="1"/>
            <p:nvPr/>
          </p:nvSpPr>
          <p:spPr>
            <a:xfrm>
              <a:off x="7122289" y="5533998"/>
              <a:ext cx="2599135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Pollutant molecules</a:t>
              </a:r>
            </a:p>
          </p:txBody>
        </p:sp>
        <p:sp>
          <p:nvSpPr>
            <p:cNvPr id="466" name="TextBox 465"/>
            <p:cNvSpPr txBox="1"/>
            <p:nvPr/>
          </p:nvSpPr>
          <p:spPr>
            <a:xfrm>
              <a:off x="7850384" y="4676322"/>
              <a:ext cx="1451766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CO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 + H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O</a:t>
              </a:r>
            </a:p>
          </p:txBody>
        </p:sp>
        <p:sp>
          <p:nvSpPr>
            <p:cNvPr id="467" name="Can 466"/>
            <p:cNvSpPr/>
            <p:nvPr/>
          </p:nvSpPr>
          <p:spPr>
            <a:xfrm>
              <a:off x="7129545" y="326409"/>
              <a:ext cx="1469939" cy="407615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8" name="Can 467"/>
            <p:cNvSpPr/>
            <p:nvPr/>
          </p:nvSpPr>
          <p:spPr>
            <a:xfrm>
              <a:off x="6944346" y="210522"/>
              <a:ext cx="1865931" cy="4192039"/>
            </a:xfrm>
            <a:prstGeom prst="can">
              <a:avLst/>
            </a:prstGeom>
            <a:solidFill>
              <a:schemeClr val="accent2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9" name="Freeform 468"/>
            <p:cNvSpPr/>
            <p:nvPr/>
          </p:nvSpPr>
          <p:spPr>
            <a:xfrm rot="10800000" flipV="1">
              <a:off x="8597983" y="1242053"/>
              <a:ext cx="1461217" cy="913144"/>
            </a:xfrm>
            <a:custGeom>
              <a:avLst/>
              <a:gdLst>
                <a:gd name="connsiteX0" fmla="*/ 1903035 w 1903035"/>
                <a:gd name="connsiteY0" fmla="*/ 0 h 914400"/>
                <a:gd name="connsiteX1" fmla="*/ 2046 w 1903035"/>
                <a:gd name="connsiteY1" fmla="*/ 288758 h 914400"/>
                <a:gd name="connsiteX2" fmla="*/ 1542088 w 1903035"/>
                <a:gd name="connsiteY2" fmla="*/ 553453 h 914400"/>
                <a:gd name="connsiteX3" fmla="*/ 1903035 w 1903035"/>
                <a:gd name="connsiteY3" fmla="*/ 914400 h 914400"/>
                <a:gd name="connsiteX4" fmla="*/ 1903035 w 1903035"/>
                <a:gd name="connsiteY4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035" h="914400">
                  <a:moveTo>
                    <a:pt x="1903035" y="0"/>
                  </a:moveTo>
                  <a:cubicBezTo>
                    <a:pt x="982619" y="98258"/>
                    <a:pt x="62204" y="196516"/>
                    <a:pt x="2046" y="288758"/>
                  </a:cubicBezTo>
                  <a:cubicBezTo>
                    <a:pt x="-58112" y="381000"/>
                    <a:pt x="1225257" y="449179"/>
                    <a:pt x="1542088" y="553453"/>
                  </a:cubicBezTo>
                  <a:cubicBezTo>
                    <a:pt x="1858919" y="657727"/>
                    <a:pt x="1903035" y="914400"/>
                    <a:pt x="1903035" y="914400"/>
                  </a:cubicBezTo>
                  <a:lnTo>
                    <a:pt x="1903035" y="914400"/>
                  </a:lnTo>
                </a:path>
              </a:pathLst>
            </a:custGeom>
            <a:solidFill>
              <a:schemeClr val="bg2">
                <a:lumMod val="5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0" name="Freeform 469"/>
            <p:cNvSpPr/>
            <p:nvPr/>
          </p:nvSpPr>
          <p:spPr>
            <a:xfrm flipH="1" flipV="1">
              <a:off x="7507964" y="1313368"/>
              <a:ext cx="1652869" cy="410927"/>
            </a:xfrm>
            <a:custGeom>
              <a:avLst/>
              <a:gdLst>
                <a:gd name="connsiteX0" fmla="*/ 1852978 w 1925168"/>
                <a:gd name="connsiteY0" fmla="*/ 529389 h 529389"/>
                <a:gd name="connsiteX1" fmla="*/ 115 w 1925168"/>
                <a:gd name="connsiteY1" fmla="*/ 264694 h 529389"/>
                <a:gd name="connsiteX2" fmla="*/ 1925168 w 1925168"/>
                <a:gd name="connsiteY2" fmla="*/ 0 h 529389"/>
                <a:gd name="connsiteX3" fmla="*/ 1925168 w 1925168"/>
                <a:gd name="connsiteY3" fmla="*/ 0 h 52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5168" h="529389">
                  <a:moveTo>
                    <a:pt x="1852978" y="529389"/>
                  </a:moveTo>
                  <a:cubicBezTo>
                    <a:pt x="920530" y="441157"/>
                    <a:pt x="-11917" y="352925"/>
                    <a:pt x="115" y="264694"/>
                  </a:cubicBezTo>
                  <a:cubicBezTo>
                    <a:pt x="12147" y="176462"/>
                    <a:pt x="1925168" y="0"/>
                    <a:pt x="1925168" y="0"/>
                  </a:cubicBezTo>
                  <a:lnTo>
                    <a:pt x="1925168" y="0"/>
                  </a:lnTo>
                </a:path>
              </a:pathLst>
            </a:custGeom>
            <a:solidFill>
              <a:srgbClr val="0070C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1" name="Freeform 470"/>
            <p:cNvSpPr/>
            <p:nvPr/>
          </p:nvSpPr>
          <p:spPr>
            <a:xfrm rot="16200000" flipV="1">
              <a:off x="7978346" y="2740421"/>
              <a:ext cx="679014" cy="1562428"/>
            </a:xfrm>
            <a:custGeom>
              <a:avLst/>
              <a:gdLst>
                <a:gd name="connsiteX0" fmla="*/ 0 w 1010653"/>
                <a:gd name="connsiteY0" fmla="*/ 2456426 h 2456426"/>
                <a:gd name="connsiteX1" fmla="*/ 264695 w 1010653"/>
                <a:gd name="connsiteY1" fmla="*/ 1984 h 2456426"/>
                <a:gd name="connsiteX2" fmla="*/ 625642 w 1010653"/>
                <a:gd name="connsiteY2" fmla="*/ 2047352 h 2456426"/>
                <a:gd name="connsiteX3" fmla="*/ 1010653 w 1010653"/>
                <a:gd name="connsiteY3" fmla="*/ 2432363 h 2456426"/>
                <a:gd name="connsiteX4" fmla="*/ 1010653 w 1010653"/>
                <a:gd name="connsiteY4" fmla="*/ 2432363 h 24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0653" h="2456426">
                  <a:moveTo>
                    <a:pt x="0" y="2456426"/>
                  </a:moveTo>
                  <a:cubicBezTo>
                    <a:pt x="80210" y="1263294"/>
                    <a:pt x="160421" y="70163"/>
                    <a:pt x="264695" y="1984"/>
                  </a:cubicBezTo>
                  <a:cubicBezTo>
                    <a:pt x="368969" y="-66195"/>
                    <a:pt x="501316" y="1642289"/>
                    <a:pt x="625642" y="2047352"/>
                  </a:cubicBezTo>
                  <a:cubicBezTo>
                    <a:pt x="749968" y="2452415"/>
                    <a:pt x="1010653" y="2432363"/>
                    <a:pt x="1010653" y="2432363"/>
                  </a:cubicBezTo>
                  <a:lnTo>
                    <a:pt x="1010653" y="2432363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472" name="Straight Arrow Connector 471"/>
            <p:cNvCxnSpPr/>
            <p:nvPr/>
          </p:nvCxnSpPr>
          <p:spPr>
            <a:xfrm flipV="1">
              <a:off x="7507964" y="511994"/>
              <a:ext cx="22206" cy="3727826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Arrow Connector 472"/>
            <p:cNvCxnSpPr/>
            <p:nvPr/>
          </p:nvCxnSpPr>
          <p:spPr>
            <a:xfrm flipH="1" flipV="1">
              <a:off x="8309192" y="1724295"/>
              <a:ext cx="15604" cy="179734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Arrow Connector 473"/>
            <p:cNvCxnSpPr/>
            <p:nvPr/>
          </p:nvCxnSpPr>
          <p:spPr>
            <a:xfrm flipV="1">
              <a:off x="9503368" y="1764268"/>
              <a:ext cx="727" cy="1757367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Arrow Connector 474"/>
            <p:cNvCxnSpPr/>
            <p:nvPr/>
          </p:nvCxnSpPr>
          <p:spPr>
            <a:xfrm flipV="1">
              <a:off x="8732991" y="1987465"/>
              <a:ext cx="5586" cy="1162041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6" name="TextBox 475"/>
            <p:cNvSpPr txBox="1"/>
            <p:nvPr/>
          </p:nvSpPr>
          <p:spPr>
            <a:xfrm>
              <a:off x="7621680" y="1287998"/>
              <a:ext cx="586825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CB</a:t>
              </a:r>
            </a:p>
          </p:txBody>
        </p:sp>
        <p:sp>
          <p:nvSpPr>
            <p:cNvPr id="477" name="TextBox 476"/>
            <p:cNvSpPr txBox="1"/>
            <p:nvPr/>
          </p:nvSpPr>
          <p:spPr>
            <a:xfrm>
              <a:off x="7552531" y="3440595"/>
              <a:ext cx="573097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VB</a:t>
              </a:r>
            </a:p>
          </p:txBody>
        </p:sp>
        <p:sp>
          <p:nvSpPr>
            <p:cNvPr id="478" name="TextBox 477"/>
            <p:cNvSpPr txBox="1"/>
            <p:nvPr/>
          </p:nvSpPr>
          <p:spPr>
            <a:xfrm>
              <a:off x="7621680" y="2566124"/>
              <a:ext cx="951630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3.2 eV</a:t>
              </a:r>
            </a:p>
          </p:txBody>
        </p:sp>
        <p:sp>
          <p:nvSpPr>
            <p:cNvPr id="479" name="TextBox 478"/>
            <p:cNvSpPr txBox="1"/>
            <p:nvPr/>
          </p:nvSpPr>
          <p:spPr>
            <a:xfrm>
              <a:off x="8739046" y="2117319"/>
              <a:ext cx="1090885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2.28 eV</a:t>
              </a:r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8851099" y="2775087"/>
              <a:ext cx="1090885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2.58 eV</a:t>
              </a:r>
            </a:p>
          </p:txBody>
        </p:sp>
        <p:sp>
          <p:nvSpPr>
            <p:cNvPr id="481" name="TextBox 480"/>
            <p:cNvSpPr txBox="1"/>
            <p:nvPr/>
          </p:nvSpPr>
          <p:spPr>
            <a:xfrm>
              <a:off x="10188134" y="1766661"/>
              <a:ext cx="514258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/>
                <a:t>O</a:t>
              </a:r>
              <a:r>
                <a:rPr lang="en-US" sz="1600" b="1" baseline="-25000" dirty="0" err="1"/>
                <a:t>v</a:t>
              </a:r>
              <a:endParaRPr lang="en-US" sz="1600" b="1" baseline="-25000" dirty="0"/>
            </a:p>
          </p:txBody>
        </p:sp>
        <p:sp>
          <p:nvSpPr>
            <p:cNvPr id="482" name="TextBox 481"/>
            <p:cNvSpPr txBox="1"/>
            <p:nvPr/>
          </p:nvSpPr>
          <p:spPr>
            <a:xfrm>
              <a:off x="10195481" y="2928739"/>
              <a:ext cx="680969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SO</a:t>
              </a:r>
              <a:r>
                <a:rPr lang="en-US" sz="1600" b="1" baseline="30000" dirty="0"/>
                <a:t>3</a:t>
              </a:r>
            </a:p>
          </p:txBody>
        </p:sp>
        <p:pic>
          <p:nvPicPr>
            <p:cNvPr id="483" name="Picture 482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44" y="380714"/>
              <a:ext cx="4710545" cy="4386562"/>
            </a:xfrm>
            <a:prstGeom prst="rect">
              <a:avLst/>
            </a:prstGeom>
          </p:spPr>
        </p:pic>
        <p:sp>
          <p:nvSpPr>
            <p:cNvPr id="484" name="Oval 483"/>
            <p:cNvSpPr/>
            <p:nvPr/>
          </p:nvSpPr>
          <p:spPr>
            <a:xfrm>
              <a:off x="791244" y="1943599"/>
              <a:ext cx="4640528" cy="4438562"/>
            </a:xfrm>
            <a:prstGeom prst="ellipse">
              <a:avLst/>
            </a:prstGeom>
            <a:solidFill>
              <a:schemeClr val="accent2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5" name="Oval 484"/>
            <p:cNvSpPr/>
            <p:nvPr/>
          </p:nvSpPr>
          <p:spPr>
            <a:xfrm>
              <a:off x="1158105" y="2307196"/>
              <a:ext cx="3958315" cy="3816288"/>
            </a:xfrm>
            <a:prstGeom prst="ellipse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486" name="Straight Connector 485"/>
            <p:cNvCxnSpPr/>
            <p:nvPr/>
          </p:nvCxnSpPr>
          <p:spPr>
            <a:xfrm>
              <a:off x="1470834" y="5732149"/>
              <a:ext cx="3281348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/>
            <p:nvPr/>
          </p:nvCxnSpPr>
          <p:spPr>
            <a:xfrm>
              <a:off x="1470834" y="2644109"/>
              <a:ext cx="3281348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 flipV="1">
              <a:off x="1198741" y="5452771"/>
              <a:ext cx="3801951" cy="5233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>
            <a:xfrm flipV="1">
              <a:off x="3099716" y="4741423"/>
              <a:ext cx="2238476" cy="947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/>
            <p:cNvCxnSpPr/>
            <p:nvPr/>
          </p:nvCxnSpPr>
          <p:spPr>
            <a:xfrm flipV="1">
              <a:off x="3078320" y="3323547"/>
              <a:ext cx="2103640" cy="6685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1" name="TextBox 490"/>
            <p:cNvSpPr txBox="1"/>
            <p:nvPr/>
          </p:nvSpPr>
          <p:spPr>
            <a:xfrm>
              <a:off x="1938264" y="5740999"/>
              <a:ext cx="573097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VB</a:t>
              </a:r>
            </a:p>
          </p:txBody>
        </p:sp>
        <p:sp>
          <p:nvSpPr>
            <p:cNvPr id="492" name="TextBox 491"/>
            <p:cNvSpPr txBox="1"/>
            <p:nvPr/>
          </p:nvSpPr>
          <p:spPr>
            <a:xfrm>
              <a:off x="1938264" y="2191293"/>
              <a:ext cx="586825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CB</a:t>
              </a:r>
            </a:p>
          </p:txBody>
        </p:sp>
        <p:sp>
          <p:nvSpPr>
            <p:cNvPr id="493" name="TextBox 492"/>
            <p:cNvSpPr txBox="1"/>
            <p:nvPr/>
          </p:nvSpPr>
          <p:spPr>
            <a:xfrm>
              <a:off x="1195191" y="5069610"/>
              <a:ext cx="2375546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Carbon impurities</a:t>
              </a:r>
            </a:p>
          </p:txBody>
        </p:sp>
        <p:sp>
          <p:nvSpPr>
            <p:cNvPr id="494" name="TextBox 493"/>
            <p:cNvSpPr txBox="1"/>
            <p:nvPr/>
          </p:nvSpPr>
          <p:spPr>
            <a:xfrm>
              <a:off x="1282598" y="4339787"/>
              <a:ext cx="2557949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Sulfur defect states</a:t>
              </a:r>
            </a:p>
          </p:txBody>
        </p:sp>
        <p:sp>
          <p:nvSpPr>
            <p:cNvPr id="495" name="TextBox 494"/>
            <p:cNvSpPr txBox="1"/>
            <p:nvPr/>
          </p:nvSpPr>
          <p:spPr>
            <a:xfrm>
              <a:off x="888120" y="3422390"/>
              <a:ext cx="4527110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Oxygen vacancies of  </a:t>
              </a:r>
              <a:r>
                <a:rPr lang="en-US" sz="1600" b="1" dirty="0" err="1"/>
                <a:t>metalic</a:t>
              </a:r>
              <a:r>
                <a:rPr lang="en-US" sz="1600" b="1" dirty="0"/>
                <a:t> states</a:t>
              </a:r>
            </a:p>
          </p:txBody>
        </p:sp>
        <p:sp>
          <p:nvSpPr>
            <p:cNvPr id="496" name="Curved Right Arrow 495"/>
            <p:cNvSpPr/>
            <p:nvPr/>
          </p:nvSpPr>
          <p:spPr>
            <a:xfrm rot="17295944" flipH="1">
              <a:off x="3900662" y="1697241"/>
              <a:ext cx="906388" cy="1448892"/>
            </a:xfrm>
            <a:prstGeom prst="curvedRightArrow">
              <a:avLst>
                <a:gd name="adj1" fmla="val 25000"/>
                <a:gd name="adj2" fmla="val 72501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97" name="Curved Right Arrow 496"/>
            <p:cNvSpPr/>
            <p:nvPr/>
          </p:nvSpPr>
          <p:spPr>
            <a:xfrm rot="13606530">
              <a:off x="4412926" y="4893740"/>
              <a:ext cx="882469" cy="1271350"/>
            </a:xfrm>
            <a:prstGeom prst="curvedRightArrow">
              <a:avLst>
                <a:gd name="adj1" fmla="val 25000"/>
                <a:gd name="adj2" fmla="val 72501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98" name="TextBox 497"/>
            <p:cNvSpPr txBox="1"/>
            <p:nvPr/>
          </p:nvSpPr>
          <p:spPr>
            <a:xfrm>
              <a:off x="2747517" y="2232550"/>
              <a:ext cx="520141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e- </a:t>
              </a:r>
            </a:p>
          </p:txBody>
        </p:sp>
        <p:sp>
          <p:nvSpPr>
            <p:cNvPr id="499" name="TextBox 498"/>
            <p:cNvSpPr txBox="1"/>
            <p:nvPr/>
          </p:nvSpPr>
          <p:spPr>
            <a:xfrm>
              <a:off x="3173484" y="2232547"/>
              <a:ext cx="520141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e- </a:t>
              </a:r>
            </a:p>
          </p:txBody>
        </p:sp>
        <p:sp>
          <p:nvSpPr>
            <p:cNvPr id="500" name="TextBox 499"/>
            <p:cNvSpPr txBox="1"/>
            <p:nvPr/>
          </p:nvSpPr>
          <p:spPr>
            <a:xfrm>
              <a:off x="3661956" y="2232548"/>
              <a:ext cx="520141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e- </a:t>
              </a:r>
            </a:p>
          </p:txBody>
        </p:sp>
        <p:sp>
          <p:nvSpPr>
            <p:cNvPr id="501" name="TextBox 500"/>
            <p:cNvSpPr txBox="1"/>
            <p:nvPr/>
          </p:nvSpPr>
          <p:spPr>
            <a:xfrm>
              <a:off x="4301545" y="2962558"/>
              <a:ext cx="520141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e- </a:t>
              </a:r>
            </a:p>
          </p:txBody>
        </p:sp>
        <p:sp>
          <p:nvSpPr>
            <p:cNvPr id="502" name="TextBox 501"/>
            <p:cNvSpPr txBox="1"/>
            <p:nvPr/>
          </p:nvSpPr>
          <p:spPr>
            <a:xfrm>
              <a:off x="3694481" y="5039906"/>
              <a:ext cx="596633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h+ </a:t>
              </a:r>
            </a:p>
          </p:txBody>
        </p:sp>
        <p:sp>
          <p:nvSpPr>
            <p:cNvPr id="503" name="TextBox 502"/>
            <p:cNvSpPr txBox="1"/>
            <p:nvPr/>
          </p:nvSpPr>
          <p:spPr>
            <a:xfrm>
              <a:off x="4214367" y="5039906"/>
              <a:ext cx="596633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h+ </a:t>
              </a:r>
            </a:p>
          </p:txBody>
        </p:sp>
        <p:sp>
          <p:nvSpPr>
            <p:cNvPr id="504" name="TextBox 503"/>
            <p:cNvSpPr txBox="1"/>
            <p:nvPr/>
          </p:nvSpPr>
          <p:spPr>
            <a:xfrm>
              <a:off x="4214367" y="4371808"/>
              <a:ext cx="596633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h+ </a:t>
              </a:r>
            </a:p>
          </p:txBody>
        </p:sp>
        <p:sp>
          <p:nvSpPr>
            <p:cNvPr id="505" name="TextBox 504"/>
            <p:cNvSpPr txBox="1"/>
            <p:nvPr/>
          </p:nvSpPr>
          <p:spPr>
            <a:xfrm>
              <a:off x="4733685" y="4337560"/>
              <a:ext cx="596633" cy="424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h+ 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7"/>
          <a:stretch/>
        </p:blipFill>
        <p:spPr>
          <a:xfrm>
            <a:off x="15515513" y="28073430"/>
            <a:ext cx="2086687" cy="18527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8"/>
          <a:stretch/>
        </p:blipFill>
        <p:spPr>
          <a:xfrm>
            <a:off x="15502813" y="26107803"/>
            <a:ext cx="2099387" cy="19143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892" y="26107802"/>
            <a:ext cx="856344" cy="788606"/>
          </a:xfrm>
          <a:prstGeom prst="rect">
            <a:avLst/>
          </a:prstGeom>
        </p:spPr>
      </p:pic>
      <p:pic>
        <p:nvPicPr>
          <p:cNvPr id="507" name="Picture 506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731" y="28077688"/>
            <a:ext cx="841276" cy="774730"/>
          </a:xfrm>
          <a:prstGeom prst="rect">
            <a:avLst/>
          </a:prstGeom>
        </p:spPr>
      </p:pic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810290"/>
              </p:ext>
            </p:extLst>
          </p:nvPr>
        </p:nvGraphicFramePr>
        <p:xfrm>
          <a:off x="27283729" y="31367364"/>
          <a:ext cx="2728000" cy="3214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6" name="Graph" r:id="rId62" imgW="2560320" imgH="3108960" progId="Origin50.Graph">
                  <p:embed/>
                </p:oleObj>
              </mc:Choice>
              <mc:Fallback>
                <p:oleObj name="Graph" r:id="rId62" imgW="2560320" imgH="3108960" progId="Origin50.Graph">
                  <p:embed/>
                  <p:pic>
                    <p:nvPicPr>
                      <p:cNvPr id="0" name="Object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83729" y="31367364"/>
                        <a:ext cx="2728000" cy="32140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8" name="Picture 507"/>
          <p:cNvPicPr/>
          <p:nvPr/>
        </p:nvPicPr>
        <p:blipFill rotWithShape="1"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r="48085" b="49558"/>
          <a:stretch/>
        </p:blipFill>
        <p:spPr bwMode="auto">
          <a:xfrm>
            <a:off x="27508200" y="34500853"/>
            <a:ext cx="2349244" cy="1084547"/>
          </a:xfrm>
          <a:prstGeom prst="rect">
            <a:avLst/>
          </a:prstGeom>
          <a:noFill/>
        </p:spPr>
      </p:pic>
      <p:sp>
        <p:nvSpPr>
          <p:cNvPr id="509" name="Rectangle 1064"/>
          <p:cNvSpPr>
            <a:spLocks noChangeArrowheads="1"/>
          </p:cNvSpPr>
          <p:nvPr/>
        </p:nvSpPr>
        <p:spPr bwMode="auto">
          <a:xfrm>
            <a:off x="15207084" y="30252898"/>
            <a:ext cx="14834538" cy="6402166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4642" tIns="37321" rIns="74642" bIns="37321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endParaRPr lang="tr-TR" sz="3200">
              <a:solidFill>
                <a:srgbClr val="FF0000"/>
              </a:solidFill>
            </a:endParaRPr>
          </a:p>
        </p:txBody>
      </p:sp>
      <p:pic>
        <p:nvPicPr>
          <p:cNvPr id="510" name="Picture 509"/>
          <p:cNvPicPr/>
          <p:nvPr/>
        </p:nvPicPr>
        <p:blipFill rotWithShape="1"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 t="5874" b="49645"/>
          <a:stretch/>
        </p:blipFill>
        <p:spPr bwMode="auto">
          <a:xfrm>
            <a:off x="27507875" y="35617171"/>
            <a:ext cx="2298047" cy="95882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860245" y="2020215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3.2 eV</a:t>
            </a:r>
          </a:p>
        </p:txBody>
      </p:sp>
      <p:cxnSp>
        <p:nvCxnSpPr>
          <p:cNvPr id="506" name="Straight Arrow Connector 22"/>
          <p:cNvCxnSpPr/>
          <p:nvPr/>
        </p:nvCxnSpPr>
        <p:spPr bwMode="auto">
          <a:xfrm>
            <a:off x="9242493" y="20632781"/>
            <a:ext cx="24075" cy="70002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1" name="TextBox 510"/>
          <p:cNvSpPr txBox="1"/>
          <p:nvPr/>
        </p:nvSpPr>
        <p:spPr>
          <a:xfrm>
            <a:off x="8849211" y="2132335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2.6 eV</a:t>
            </a:r>
          </a:p>
        </p:txBody>
      </p:sp>
      <p:sp>
        <p:nvSpPr>
          <p:cNvPr id="512" name="TextBox 511"/>
          <p:cNvSpPr txBox="1"/>
          <p:nvPr/>
        </p:nvSpPr>
        <p:spPr>
          <a:xfrm>
            <a:off x="7554652" y="27829521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3.2 eV</a:t>
            </a:r>
          </a:p>
        </p:txBody>
      </p:sp>
      <p:cxnSp>
        <p:nvCxnSpPr>
          <p:cNvPr id="513" name="Straight Arrow Connector 22"/>
          <p:cNvCxnSpPr/>
          <p:nvPr/>
        </p:nvCxnSpPr>
        <p:spPr bwMode="auto">
          <a:xfrm>
            <a:off x="7931141" y="28117800"/>
            <a:ext cx="0" cy="454113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4" name="TextBox 513"/>
          <p:cNvSpPr txBox="1"/>
          <p:nvPr/>
        </p:nvSpPr>
        <p:spPr>
          <a:xfrm>
            <a:off x="7563446" y="28580703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2.4 eV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080200"/>
              </p:ext>
            </p:extLst>
          </p:nvPr>
        </p:nvGraphicFramePr>
        <p:xfrm>
          <a:off x="8229600" y="26593800"/>
          <a:ext cx="4022725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7" name="Graph" r:id="rId66" imgW="4023360" imgH="3108960" progId="Origin50.Graph">
                  <p:embed/>
                </p:oleObj>
              </mc:Choice>
              <mc:Fallback>
                <p:oleObj name="Graph" r:id="rId66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7"/>
                      <a:stretch>
                        <a:fillRect/>
                      </a:stretch>
                    </p:blipFill>
                    <p:spPr>
                      <a:xfrm>
                        <a:off x="8229600" y="26593800"/>
                        <a:ext cx="4022725" cy="310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5" name="TextBox 109"/>
          <p:cNvSpPr txBox="1"/>
          <p:nvPr/>
        </p:nvSpPr>
        <p:spPr>
          <a:xfrm>
            <a:off x="12485217" y="37246155"/>
            <a:ext cx="26410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Extended visible</a:t>
            </a:r>
          </a:p>
          <a:p>
            <a:r>
              <a:rPr lang="en-US" sz="2400" dirty="0">
                <a:solidFill>
                  <a:srgbClr val="00B050"/>
                </a:solidFill>
              </a:rPr>
              <a:t>absorption</a:t>
            </a:r>
          </a:p>
          <a:p>
            <a:endParaRPr lang="en-US" sz="2400" dirty="0">
              <a:solidFill>
                <a:srgbClr val="00B050"/>
              </a:solidFill>
            </a:endParaRPr>
          </a:p>
          <a:p>
            <a:r>
              <a:rPr lang="en-US" sz="2400" dirty="0">
                <a:solidFill>
                  <a:srgbClr val="00B050"/>
                </a:solidFill>
              </a:rPr>
              <a:t>Increased oxygen</a:t>
            </a:r>
          </a:p>
          <a:p>
            <a:r>
              <a:rPr lang="en-US" sz="2400" dirty="0">
                <a:solidFill>
                  <a:srgbClr val="00B050"/>
                </a:solidFill>
              </a:rPr>
              <a:t>Vacancies</a:t>
            </a:r>
          </a:p>
          <a:p>
            <a:endParaRPr lang="en-US" sz="2400" dirty="0">
              <a:solidFill>
                <a:srgbClr val="00B050"/>
              </a:solidFill>
            </a:endParaRPr>
          </a:p>
          <a:p>
            <a:r>
              <a:rPr lang="en-US" sz="2400" dirty="0">
                <a:solidFill>
                  <a:srgbClr val="00B050"/>
                </a:solidFill>
              </a:rPr>
              <a:t>Minor trace of S</a:t>
            </a:r>
            <a:r>
              <a:rPr lang="en-US" sz="2400" baseline="30000" dirty="0">
                <a:solidFill>
                  <a:srgbClr val="00B050"/>
                </a:solidFill>
              </a:rPr>
              <a:t>2-</a:t>
            </a:r>
          </a:p>
          <a:p>
            <a:r>
              <a:rPr lang="en-US" sz="2400" dirty="0">
                <a:solidFill>
                  <a:srgbClr val="00B050"/>
                </a:solidFill>
              </a:rPr>
              <a:t>on surface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5551639" y="22656581"/>
            <a:ext cx="953596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>
                <a:solidFill>
                  <a:srgbClr val="00B050"/>
                </a:solidFill>
                <a:latin typeface="+mn-lt"/>
              </a:rPr>
              <a:t>Band gap narrowed due to strained conduction band minimum energies  and </a:t>
            </a:r>
            <a:r>
              <a:rPr lang="en-US" sz="2300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improves the efficiency of interfacial charge separation.</a:t>
            </a:r>
            <a:endParaRPr lang="en-US" sz="23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516" name="TextBox 515"/>
          <p:cNvSpPr txBox="1"/>
          <p:nvPr/>
        </p:nvSpPr>
        <p:spPr>
          <a:xfrm>
            <a:off x="11332141" y="35814000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314 eV</a:t>
            </a:r>
          </a:p>
        </p:txBody>
      </p:sp>
      <p:cxnSp>
        <p:nvCxnSpPr>
          <p:cNvPr id="517" name="Straight Arrow Connector 22"/>
          <p:cNvCxnSpPr/>
          <p:nvPr/>
        </p:nvCxnSpPr>
        <p:spPr bwMode="auto">
          <a:xfrm>
            <a:off x="11708630" y="36169664"/>
            <a:ext cx="0" cy="454113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8" name="TextBox 517"/>
          <p:cNvSpPr txBox="1"/>
          <p:nvPr/>
        </p:nvSpPr>
        <p:spPr>
          <a:xfrm>
            <a:off x="11340935" y="36565182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2.28 eV</a:t>
            </a: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030474"/>
              </p:ext>
            </p:extLst>
          </p:nvPr>
        </p:nvGraphicFramePr>
        <p:xfrm>
          <a:off x="12222655" y="34928800"/>
          <a:ext cx="2883711" cy="2228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8" name="Graph" r:id="rId68" imgW="4023360" imgH="3108960" progId="Origin50.Graph">
                  <p:embed/>
                </p:oleObj>
              </mc:Choice>
              <mc:Fallback>
                <p:oleObj name="Graph" r:id="rId68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9"/>
                      <a:stretch>
                        <a:fillRect/>
                      </a:stretch>
                    </p:blipFill>
                    <p:spPr>
                      <a:xfrm>
                        <a:off x="12222655" y="34928800"/>
                        <a:ext cx="2883711" cy="2228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9" name="TextBox 109"/>
          <p:cNvSpPr txBox="1"/>
          <p:nvPr/>
        </p:nvSpPr>
        <p:spPr>
          <a:xfrm>
            <a:off x="3400197" y="27754235"/>
            <a:ext cx="79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ZnO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21" name="TextBox 109"/>
          <p:cNvSpPr txBox="1"/>
          <p:nvPr/>
        </p:nvSpPr>
        <p:spPr>
          <a:xfrm>
            <a:off x="3126531" y="30334319"/>
            <a:ext cx="191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ZnO-Ag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22" name="TextBox 109"/>
          <p:cNvSpPr txBox="1"/>
          <p:nvPr/>
        </p:nvSpPr>
        <p:spPr>
          <a:xfrm>
            <a:off x="3168908" y="29061488"/>
            <a:ext cx="154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ZnO-CuS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23" name="TextBox 109"/>
          <p:cNvSpPr txBox="1"/>
          <p:nvPr/>
        </p:nvSpPr>
        <p:spPr>
          <a:xfrm>
            <a:off x="3040880" y="31625699"/>
            <a:ext cx="191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ZnO-Bi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b="1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24" name="TextBox 109"/>
          <p:cNvSpPr txBox="1"/>
          <p:nvPr/>
        </p:nvSpPr>
        <p:spPr>
          <a:xfrm>
            <a:off x="2334583" y="26930715"/>
            <a:ext cx="79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525" name="TextBox 109"/>
          <p:cNvSpPr txBox="1"/>
          <p:nvPr/>
        </p:nvSpPr>
        <p:spPr>
          <a:xfrm>
            <a:off x="3837597" y="29523153"/>
            <a:ext cx="79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</a:t>
            </a:r>
          </a:p>
        </p:txBody>
      </p:sp>
      <p:sp>
        <p:nvSpPr>
          <p:cNvPr id="526" name="TextBox 109"/>
          <p:cNvSpPr txBox="1"/>
          <p:nvPr/>
        </p:nvSpPr>
        <p:spPr>
          <a:xfrm>
            <a:off x="3808836" y="28229194"/>
            <a:ext cx="79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527" name="TextBox 109"/>
          <p:cNvSpPr txBox="1"/>
          <p:nvPr/>
        </p:nvSpPr>
        <p:spPr>
          <a:xfrm>
            <a:off x="3786931" y="26969055"/>
            <a:ext cx="79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528" name="TextBox 109"/>
          <p:cNvSpPr txBox="1"/>
          <p:nvPr/>
        </p:nvSpPr>
        <p:spPr>
          <a:xfrm>
            <a:off x="2349568" y="29514979"/>
            <a:ext cx="79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</a:t>
            </a:r>
          </a:p>
        </p:txBody>
      </p:sp>
      <p:sp>
        <p:nvSpPr>
          <p:cNvPr id="529" name="TextBox 109"/>
          <p:cNvSpPr txBox="1"/>
          <p:nvPr/>
        </p:nvSpPr>
        <p:spPr>
          <a:xfrm>
            <a:off x="2327518" y="28188677"/>
            <a:ext cx="79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530" name="TextBox 109"/>
          <p:cNvSpPr txBox="1"/>
          <p:nvPr/>
        </p:nvSpPr>
        <p:spPr>
          <a:xfrm>
            <a:off x="3789113" y="30783285"/>
            <a:ext cx="79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</a:t>
            </a:r>
          </a:p>
        </p:txBody>
      </p:sp>
      <p:sp>
        <p:nvSpPr>
          <p:cNvPr id="531" name="TextBox 109"/>
          <p:cNvSpPr txBox="1"/>
          <p:nvPr/>
        </p:nvSpPr>
        <p:spPr>
          <a:xfrm>
            <a:off x="2349568" y="30797396"/>
            <a:ext cx="79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</a:t>
            </a:r>
          </a:p>
        </p:txBody>
      </p:sp>
      <p:pic>
        <p:nvPicPr>
          <p:cNvPr id="1183" name="Picture 159" descr="Image result for dye degradation photos"/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8824" y="39437790"/>
            <a:ext cx="3937776" cy="172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/>
          <p:cNvSpPr/>
          <p:nvPr/>
        </p:nvSpPr>
        <p:spPr bwMode="auto">
          <a:xfrm>
            <a:off x="19331912" y="12832081"/>
            <a:ext cx="790784" cy="4571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658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533" name="Rectangle 532"/>
          <p:cNvSpPr/>
          <p:nvPr/>
        </p:nvSpPr>
        <p:spPr bwMode="auto">
          <a:xfrm>
            <a:off x="19330290" y="12603481"/>
            <a:ext cx="1015110" cy="4571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658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534" name="Rectangle 533"/>
          <p:cNvSpPr/>
          <p:nvPr/>
        </p:nvSpPr>
        <p:spPr bwMode="auto">
          <a:xfrm>
            <a:off x="19332396" y="13725353"/>
            <a:ext cx="796404" cy="45719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658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535" name="Rectangle 534"/>
          <p:cNvSpPr/>
          <p:nvPr/>
        </p:nvSpPr>
        <p:spPr bwMode="auto">
          <a:xfrm>
            <a:off x="19331911" y="13182600"/>
            <a:ext cx="790784" cy="4571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658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536" name="Rectangle 535"/>
          <p:cNvSpPr/>
          <p:nvPr/>
        </p:nvSpPr>
        <p:spPr bwMode="auto">
          <a:xfrm>
            <a:off x="19330290" y="13800572"/>
            <a:ext cx="1015110" cy="4571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658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537" name="Rectangle 536"/>
          <p:cNvSpPr/>
          <p:nvPr/>
        </p:nvSpPr>
        <p:spPr bwMode="auto">
          <a:xfrm>
            <a:off x="19336158" y="12755484"/>
            <a:ext cx="796404" cy="45719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658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0020002" y="12883984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Ag</a:t>
            </a:r>
            <a:r>
              <a:rPr lang="en-US" sz="1400" b="1" baseline="-25000" dirty="0">
                <a:solidFill>
                  <a:srgbClr val="FF0000"/>
                </a:solidFill>
              </a:rPr>
              <a:t>2</a:t>
            </a:r>
            <a:r>
              <a:rPr lang="en-US" sz="1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38" name="TextBox 537"/>
          <p:cNvSpPr txBox="1"/>
          <p:nvPr/>
        </p:nvSpPr>
        <p:spPr>
          <a:xfrm>
            <a:off x="20015384" y="13168192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Bi</a:t>
            </a:r>
            <a:r>
              <a:rPr lang="en-US" sz="1400" b="1" baseline="-25000" dirty="0">
                <a:solidFill>
                  <a:srgbClr val="00B050"/>
                </a:solidFill>
              </a:rPr>
              <a:t>2</a:t>
            </a:r>
            <a:r>
              <a:rPr lang="en-US" sz="1400" b="1" dirty="0">
                <a:solidFill>
                  <a:srgbClr val="00B050"/>
                </a:solidFill>
              </a:rPr>
              <a:t>S</a:t>
            </a:r>
            <a:r>
              <a:rPr lang="en-US" sz="1400" b="1" baseline="-25000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539" name="TextBox 538"/>
          <p:cNvSpPr txBox="1"/>
          <p:nvPr/>
        </p:nvSpPr>
        <p:spPr>
          <a:xfrm>
            <a:off x="20018877" y="1342570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3333FF"/>
                </a:solidFill>
              </a:rPr>
              <a:t>CuS</a:t>
            </a:r>
            <a:endParaRPr lang="en-US" sz="1400" b="1" baseline="-25000" dirty="0">
              <a:solidFill>
                <a:srgbClr val="3333FF"/>
              </a:solidFill>
            </a:endParaRPr>
          </a:p>
        </p:txBody>
      </p:sp>
      <p:sp>
        <p:nvSpPr>
          <p:cNvPr id="67" name="Curved Right Arrow 66"/>
          <p:cNvSpPr/>
          <p:nvPr/>
        </p:nvSpPr>
        <p:spPr bwMode="auto">
          <a:xfrm rot="3123357">
            <a:off x="18729912" y="12049205"/>
            <a:ext cx="435737" cy="813794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658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541" name="Curved Right Arrow 540"/>
          <p:cNvSpPr/>
          <p:nvPr/>
        </p:nvSpPr>
        <p:spPr bwMode="auto">
          <a:xfrm rot="14158067">
            <a:off x="19494172" y="14221663"/>
            <a:ext cx="435737" cy="813794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658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69" name="Rectangle 206"/>
          <p:cNvSpPr>
            <a:spLocks noChangeArrowheads="1"/>
          </p:cNvSpPr>
          <p:nvPr/>
        </p:nvSpPr>
        <p:spPr bwMode="auto">
          <a:xfrm flipV="1">
            <a:off x="-1" y="-1"/>
            <a:ext cx="311977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039563"/>
              </p:ext>
            </p:extLst>
          </p:nvPr>
        </p:nvGraphicFramePr>
        <p:xfrm>
          <a:off x="14874159" y="31132714"/>
          <a:ext cx="3673075" cy="3081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9" name="Graph" r:id="rId71" imgW="4023360" imgH="3108960" progId="Origin50.Graph">
                  <p:embed/>
                </p:oleObj>
              </mc:Choice>
              <mc:Fallback>
                <p:oleObj name="Graph" r:id="rId71" imgW="4023360" imgH="3108960" progId="Origin50.Graph">
                  <p:embed/>
                  <p:pic>
                    <p:nvPicPr>
                      <p:cNvPr id="0" name="Object 2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4159" y="31132714"/>
                        <a:ext cx="3673075" cy="30810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6401292"/>
              </p:ext>
            </p:extLst>
          </p:nvPr>
        </p:nvGraphicFramePr>
        <p:xfrm>
          <a:off x="17843278" y="31179368"/>
          <a:ext cx="3531096" cy="2962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0" name="Graph" r:id="rId73" imgW="4023360" imgH="3108960" progId="Origin50.Graph">
                  <p:embed/>
                </p:oleObj>
              </mc:Choice>
              <mc:Fallback>
                <p:oleObj name="Graph" r:id="rId73" imgW="4023360" imgH="3108960" progId="Origin50.Graph">
                  <p:embed/>
                  <p:pic>
                    <p:nvPicPr>
                      <p:cNvPr id="0" name="Object 2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3278" y="31179368"/>
                        <a:ext cx="3531096" cy="29624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" name="Picture 541"/>
          <p:cNvPicPr>
            <a:picLocks noChangeAspect="1"/>
          </p:cNvPicPr>
          <p:nvPr/>
        </p:nvPicPr>
        <p:blipFill rotWithShape="1"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0" r="7689"/>
          <a:stretch/>
        </p:blipFill>
        <p:spPr>
          <a:xfrm>
            <a:off x="15691666" y="32002899"/>
            <a:ext cx="844357" cy="920175"/>
          </a:xfrm>
          <a:prstGeom prst="rect">
            <a:avLst/>
          </a:prstGeom>
        </p:spPr>
      </p:pic>
      <p:pic>
        <p:nvPicPr>
          <p:cNvPr id="543" name="Picture 542"/>
          <p:cNvPicPr>
            <a:picLocks noChangeAspect="1"/>
          </p:cNvPicPr>
          <p:nvPr/>
        </p:nvPicPr>
        <p:blipFill rotWithShape="1"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0" r="15649"/>
          <a:stretch/>
        </p:blipFill>
        <p:spPr>
          <a:xfrm>
            <a:off x="15559293" y="34427739"/>
            <a:ext cx="871897" cy="850276"/>
          </a:xfrm>
          <a:prstGeom prst="rect">
            <a:avLst/>
          </a:prstGeom>
        </p:spPr>
      </p:pic>
      <p:graphicFrame>
        <p:nvGraphicFramePr>
          <p:cNvPr id="74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813022"/>
              </p:ext>
            </p:extLst>
          </p:nvPr>
        </p:nvGraphicFramePr>
        <p:xfrm>
          <a:off x="15023358" y="33944480"/>
          <a:ext cx="3337127" cy="2750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1" name="Graph" r:id="rId77" imgW="4023360" imgH="3108960" progId="Origin50.Graph">
                  <p:embed/>
                </p:oleObj>
              </mc:Choice>
              <mc:Fallback>
                <p:oleObj name="Graph" r:id="rId77" imgW="4023360" imgH="3108960" progId="Origin50.Graph">
                  <p:embed/>
                  <p:pic>
                    <p:nvPicPr>
                      <p:cNvPr id="0" name="Object 2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23358" y="33944480"/>
                        <a:ext cx="3337127" cy="27506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183742"/>
              </p:ext>
            </p:extLst>
          </p:nvPr>
        </p:nvGraphicFramePr>
        <p:xfrm>
          <a:off x="17994880" y="33994581"/>
          <a:ext cx="3112520" cy="2581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2" name="Graph" r:id="rId79" imgW="4023360" imgH="3108960" progId="Origin50.Graph">
                  <p:embed/>
                </p:oleObj>
              </mc:Choice>
              <mc:Fallback>
                <p:oleObj name="Graph" r:id="rId79" imgW="4023360" imgH="3108960" progId="Origin50.Graph">
                  <p:embed/>
                  <p:pic>
                    <p:nvPicPr>
                      <p:cNvPr id="0" name="Object 2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94880" y="33994581"/>
                        <a:ext cx="3112520" cy="25814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4" name="Group 543"/>
          <p:cNvGrpSpPr/>
          <p:nvPr/>
        </p:nvGrpSpPr>
        <p:grpSpPr>
          <a:xfrm>
            <a:off x="19933809" y="34525087"/>
            <a:ext cx="730773" cy="835707"/>
            <a:chOff x="5065169" y="-3299017"/>
            <a:chExt cx="4497622" cy="3473131"/>
          </a:xfrm>
        </p:grpSpPr>
        <p:pic>
          <p:nvPicPr>
            <p:cNvPr id="545" name="Picture 544"/>
            <p:cNvPicPr>
              <a:picLocks noChangeAspect="1"/>
            </p:cNvPicPr>
            <p:nvPr/>
          </p:nvPicPr>
          <p:blipFill rotWithShape="1"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88" r="15649"/>
            <a:stretch/>
          </p:blipFill>
          <p:spPr>
            <a:xfrm>
              <a:off x="7265773" y="-3282978"/>
              <a:ext cx="2297018" cy="3457092"/>
            </a:xfrm>
            <a:prstGeom prst="rect">
              <a:avLst/>
            </a:prstGeom>
          </p:spPr>
        </p:pic>
        <p:pic>
          <p:nvPicPr>
            <p:cNvPr id="546" name="Picture 545"/>
            <p:cNvPicPr>
              <a:picLocks noChangeAspect="1"/>
            </p:cNvPicPr>
            <p:nvPr/>
          </p:nvPicPr>
          <p:blipFill rotWithShape="1"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90" r="15017"/>
            <a:stretch/>
          </p:blipFill>
          <p:spPr>
            <a:xfrm>
              <a:off x="5065169" y="-3299017"/>
              <a:ext cx="2200604" cy="3473131"/>
            </a:xfrm>
            <a:prstGeom prst="rect">
              <a:avLst/>
            </a:prstGeom>
          </p:spPr>
        </p:pic>
      </p:grpSp>
      <p:graphicFrame>
        <p:nvGraphicFramePr>
          <p:cNvPr id="77" name="Objec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264962"/>
              </p:ext>
            </p:extLst>
          </p:nvPr>
        </p:nvGraphicFramePr>
        <p:xfrm>
          <a:off x="20949094" y="31547006"/>
          <a:ext cx="6354063" cy="2045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" name="Graph" r:id="rId83" imgW="5852160" imgH="1828800" progId="Origin50.Graph">
                  <p:embed/>
                </p:oleObj>
              </mc:Choice>
              <mc:Fallback>
                <p:oleObj name="Graph" r:id="rId83" imgW="5852160" imgH="18288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4"/>
                      <a:stretch>
                        <a:fillRect/>
                      </a:stretch>
                    </p:blipFill>
                    <p:spPr>
                      <a:xfrm>
                        <a:off x="20949094" y="31547006"/>
                        <a:ext cx="6354063" cy="2045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22" name="Picture 298" descr="Related image"/>
          <p:cNvPicPr>
            <a:picLocks noChangeAspect="1"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626" y="41145928"/>
            <a:ext cx="2239974" cy="138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4" name="Picture 300" descr="Image result for river pollution by textile pollution to purification photo"/>
          <p:cNvPicPr>
            <a:picLocks noChangeAspect="1" noChangeArrowheads="1"/>
          </p:cNvPicPr>
          <p:nvPr/>
        </p:nvPicPr>
        <p:blipFill rotWithShape="1"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33" b="17039"/>
          <a:stretch/>
        </p:blipFill>
        <p:spPr bwMode="auto">
          <a:xfrm>
            <a:off x="26574977" y="41171785"/>
            <a:ext cx="1143345" cy="13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4" name="TextBox 109"/>
          <p:cNvSpPr txBox="1"/>
          <p:nvPr/>
        </p:nvSpPr>
        <p:spPr>
          <a:xfrm>
            <a:off x="577033" y="20686658"/>
            <a:ext cx="79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ZnO</a:t>
            </a:r>
            <a:endParaRPr lang="en-US" sz="2400" b="1" dirty="0"/>
          </a:p>
        </p:txBody>
      </p:sp>
      <p:sp>
        <p:nvSpPr>
          <p:cNvPr id="520" name="TextBox 109"/>
          <p:cNvSpPr txBox="1"/>
          <p:nvPr/>
        </p:nvSpPr>
        <p:spPr>
          <a:xfrm>
            <a:off x="506938" y="22892228"/>
            <a:ext cx="167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ZnO-ZnS</a:t>
            </a:r>
            <a:endParaRPr lang="en-US" sz="2400" b="1" dirty="0"/>
          </a:p>
        </p:txBody>
      </p:sp>
      <p:sp>
        <p:nvSpPr>
          <p:cNvPr id="532" name="TextBox 109"/>
          <p:cNvSpPr txBox="1"/>
          <p:nvPr/>
        </p:nvSpPr>
        <p:spPr>
          <a:xfrm>
            <a:off x="500012" y="25081767"/>
            <a:ext cx="167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ZnS</a:t>
            </a:r>
            <a:endParaRPr lang="en-US" sz="2400" b="1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381363" y="28104211"/>
            <a:ext cx="36654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270937" y="27807040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100 nm</a:t>
            </a:r>
          </a:p>
        </p:txBody>
      </p:sp>
      <p:cxnSp>
        <p:nvCxnSpPr>
          <p:cNvPr id="540" name="Straight Connector 539"/>
          <p:cNvCxnSpPr/>
          <p:nvPr/>
        </p:nvCxnSpPr>
        <p:spPr bwMode="auto">
          <a:xfrm>
            <a:off x="2384107" y="29418807"/>
            <a:ext cx="36654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7" name="TextBox 546"/>
          <p:cNvSpPr txBox="1"/>
          <p:nvPr/>
        </p:nvSpPr>
        <p:spPr>
          <a:xfrm>
            <a:off x="2273681" y="2912163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100 nm</a:t>
            </a:r>
          </a:p>
        </p:txBody>
      </p:sp>
      <p:cxnSp>
        <p:nvCxnSpPr>
          <p:cNvPr id="548" name="Straight Connector 547"/>
          <p:cNvCxnSpPr/>
          <p:nvPr/>
        </p:nvCxnSpPr>
        <p:spPr bwMode="auto">
          <a:xfrm flipV="1">
            <a:off x="2368262" y="30708600"/>
            <a:ext cx="573886" cy="11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9" name="TextBox 548"/>
          <p:cNvSpPr txBox="1"/>
          <p:nvPr/>
        </p:nvSpPr>
        <p:spPr>
          <a:xfrm>
            <a:off x="2257836" y="3041254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100 nm</a:t>
            </a:r>
          </a:p>
        </p:txBody>
      </p:sp>
      <p:cxnSp>
        <p:nvCxnSpPr>
          <p:cNvPr id="550" name="Straight Connector 549"/>
          <p:cNvCxnSpPr/>
          <p:nvPr/>
        </p:nvCxnSpPr>
        <p:spPr bwMode="auto">
          <a:xfrm>
            <a:off x="2396074" y="31990812"/>
            <a:ext cx="36654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1" name="TextBox 550"/>
          <p:cNvSpPr txBox="1"/>
          <p:nvPr/>
        </p:nvSpPr>
        <p:spPr>
          <a:xfrm>
            <a:off x="2285648" y="31693641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100 nm</a:t>
            </a:r>
          </a:p>
        </p:txBody>
      </p:sp>
      <p:cxnSp>
        <p:nvCxnSpPr>
          <p:cNvPr id="552" name="Straight Connector 551"/>
          <p:cNvCxnSpPr/>
          <p:nvPr/>
        </p:nvCxnSpPr>
        <p:spPr bwMode="auto">
          <a:xfrm flipV="1">
            <a:off x="4953000" y="31974136"/>
            <a:ext cx="198638" cy="25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3" name="TextBox 552"/>
          <p:cNvSpPr txBox="1"/>
          <p:nvPr/>
        </p:nvSpPr>
        <p:spPr>
          <a:xfrm>
            <a:off x="4613261" y="31666359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nm</a:t>
            </a:r>
          </a:p>
        </p:txBody>
      </p:sp>
      <p:cxnSp>
        <p:nvCxnSpPr>
          <p:cNvPr id="554" name="Straight Connector 553"/>
          <p:cNvCxnSpPr/>
          <p:nvPr/>
        </p:nvCxnSpPr>
        <p:spPr bwMode="auto">
          <a:xfrm>
            <a:off x="4854999" y="30707421"/>
            <a:ext cx="331299" cy="345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5" name="TextBox 554"/>
          <p:cNvSpPr txBox="1"/>
          <p:nvPr/>
        </p:nvSpPr>
        <p:spPr>
          <a:xfrm>
            <a:off x="4730950" y="30403095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5 nm</a:t>
            </a:r>
          </a:p>
        </p:txBody>
      </p:sp>
      <p:cxnSp>
        <p:nvCxnSpPr>
          <p:cNvPr id="556" name="Straight Connector 555"/>
          <p:cNvCxnSpPr/>
          <p:nvPr/>
        </p:nvCxnSpPr>
        <p:spPr bwMode="auto">
          <a:xfrm flipV="1">
            <a:off x="4984796" y="29398748"/>
            <a:ext cx="198638" cy="25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7" name="TextBox 556"/>
          <p:cNvSpPr txBox="1"/>
          <p:nvPr/>
        </p:nvSpPr>
        <p:spPr>
          <a:xfrm>
            <a:off x="4728086" y="29090971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5 nm</a:t>
            </a:r>
          </a:p>
        </p:txBody>
      </p:sp>
      <p:cxnSp>
        <p:nvCxnSpPr>
          <p:cNvPr id="558" name="Straight Connector 557"/>
          <p:cNvCxnSpPr/>
          <p:nvPr/>
        </p:nvCxnSpPr>
        <p:spPr bwMode="auto">
          <a:xfrm flipV="1">
            <a:off x="4795258" y="28114817"/>
            <a:ext cx="318198" cy="412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9" name="TextBox 558"/>
          <p:cNvSpPr txBox="1"/>
          <p:nvPr/>
        </p:nvSpPr>
        <p:spPr>
          <a:xfrm>
            <a:off x="4658108" y="27807040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5 nm</a:t>
            </a:r>
          </a:p>
        </p:txBody>
      </p:sp>
      <p:cxnSp>
        <p:nvCxnSpPr>
          <p:cNvPr id="73" name="Straight Connector 72"/>
          <p:cNvCxnSpPr/>
          <p:nvPr/>
        </p:nvCxnSpPr>
        <p:spPr bwMode="auto">
          <a:xfrm flipH="1">
            <a:off x="5043388" y="27584400"/>
            <a:ext cx="52620" cy="2226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 flipH="1">
            <a:off x="5082833" y="27595040"/>
            <a:ext cx="45309" cy="216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TextBox 80"/>
          <p:cNvSpPr txBox="1"/>
          <p:nvPr/>
        </p:nvSpPr>
        <p:spPr>
          <a:xfrm>
            <a:off x="4404766" y="27346929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0.26 nm</a:t>
            </a:r>
          </a:p>
        </p:txBody>
      </p:sp>
      <p:cxnSp>
        <p:nvCxnSpPr>
          <p:cNvPr id="560" name="Straight Connector 559"/>
          <p:cNvCxnSpPr/>
          <p:nvPr/>
        </p:nvCxnSpPr>
        <p:spPr bwMode="auto">
          <a:xfrm flipH="1">
            <a:off x="4579079" y="28539022"/>
            <a:ext cx="165210" cy="148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1" name="Straight Connector 560"/>
          <p:cNvCxnSpPr/>
          <p:nvPr/>
        </p:nvCxnSpPr>
        <p:spPr bwMode="auto">
          <a:xfrm flipH="1">
            <a:off x="4592095" y="28558474"/>
            <a:ext cx="175768" cy="1545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2" name="TextBox 561"/>
          <p:cNvSpPr txBox="1"/>
          <p:nvPr/>
        </p:nvSpPr>
        <p:spPr>
          <a:xfrm>
            <a:off x="4354717" y="28677236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0.31 nm</a:t>
            </a:r>
          </a:p>
        </p:txBody>
      </p:sp>
      <p:cxnSp>
        <p:nvCxnSpPr>
          <p:cNvPr id="563" name="Straight Connector 562"/>
          <p:cNvCxnSpPr/>
          <p:nvPr/>
        </p:nvCxnSpPr>
        <p:spPr bwMode="auto">
          <a:xfrm flipH="1">
            <a:off x="4592095" y="30190059"/>
            <a:ext cx="175768" cy="1271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4" name="Straight Connector 563"/>
          <p:cNvCxnSpPr/>
          <p:nvPr/>
        </p:nvCxnSpPr>
        <p:spPr bwMode="auto">
          <a:xfrm flipH="1">
            <a:off x="4605518" y="30206945"/>
            <a:ext cx="189740" cy="1355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5" name="TextBox 564"/>
          <p:cNvSpPr txBox="1"/>
          <p:nvPr/>
        </p:nvSpPr>
        <p:spPr>
          <a:xfrm>
            <a:off x="4268940" y="29926192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0.24 nm</a:t>
            </a:r>
          </a:p>
        </p:txBody>
      </p:sp>
      <p:cxnSp>
        <p:nvCxnSpPr>
          <p:cNvPr id="566" name="Straight Connector 565"/>
          <p:cNvCxnSpPr/>
          <p:nvPr/>
        </p:nvCxnSpPr>
        <p:spPr bwMode="auto">
          <a:xfrm flipH="1">
            <a:off x="4103730" y="31047329"/>
            <a:ext cx="199848" cy="968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7" name="Straight Connector 566"/>
          <p:cNvCxnSpPr/>
          <p:nvPr/>
        </p:nvCxnSpPr>
        <p:spPr bwMode="auto">
          <a:xfrm flipH="1">
            <a:off x="4115770" y="31072714"/>
            <a:ext cx="194961" cy="936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8" name="TextBox 567"/>
          <p:cNvSpPr txBox="1"/>
          <p:nvPr/>
        </p:nvSpPr>
        <p:spPr>
          <a:xfrm>
            <a:off x="4356974" y="30941879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0.29 nm</a:t>
            </a:r>
          </a:p>
        </p:txBody>
      </p:sp>
      <p:cxnSp>
        <p:nvCxnSpPr>
          <p:cNvPr id="91" name="Straight Arrow Connector 90"/>
          <p:cNvCxnSpPr/>
          <p:nvPr/>
        </p:nvCxnSpPr>
        <p:spPr bwMode="auto">
          <a:xfrm flipH="1" flipV="1">
            <a:off x="4211584" y="31127687"/>
            <a:ext cx="80340" cy="1585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3" name="Straight Arrow Connector 92"/>
          <p:cNvCxnSpPr/>
          <p:nvPr/>
        </p:nvCxnSpPr>
        <p:spPr bwMode="auto">
          <a:xfrm>
            <a:off x="4111706" y="30972206"/>
            <a:ext cx="73566" cy="1154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5" name="Straight Arrow Connector 94"/>
          <p:cNvCxnSpPr/>
          <p:nvPr/>
        </p:nvCxnSpPr>
        <p:spPr bwMode="auto">
          <a:xfrm>
            <a:off x="4607034" y="30167697"/>
            <a:ext cx="67952" cy="814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7" name="Straight Arrow Connector 96"/>
          <p:cNvCxnSpPr/>
          <p:nvPr/>
        </p:nvCxnSpPr>
        <p:spPr bwMode="auto">
          <a:xfrm flipH="1" flipV="1">
            <a:off x="4700388" y="30281747"/>
            <a:ext cx="80898" cy="1061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>
            <a:off x="4540090" y="28509074"/>
            <a:ext cx="100920" cy="1118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9" name="Straight Arrow Connector 108"/>
          <p:cNvCxnSpPr/>
          <p:nvPr/>
        </p:nvCxnSpPr>
        <p:spPr bwMode="auto">
          <a:xfrm flipH="1" flipV="1">
            <a:off x="4675518" y="28648183"/>
            <a:ext cx="87101" cy="95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9" name="Straight Arrow Connector 118"/>
          <p:cNvCxnSpPr/>
          <p:nvPr/>
        </p:nvCxnSpPr>
        <p:spPr bwMode="auto">
          <a:xfrm flipH="1" flipV="1">
            <a:off x="5099617" y="27718749"/>
            <a:ext cx="112774" cy="33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3" name="Straight Arrow Connector 122"/>
          <p:cNvCxnSpPr/>
          <p:nvPr/>
        </p:nvCxnSpPr>
        <p:spPr bwMode="auto">
          <a:xfrm>
            <a:off x="4930998" y="27657394"/>
            <a:ext cx="123764" cy="458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69" name="TextBox 109"/>
          <p:cNvSpPr txBox="1"/>
          <p:nvPr/>
        </p:nvSpPr>
        <p:spPr>
          <a:xfrm>
            <a:off x="506938" y="35285290"/>
            <a:ext cx="191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TiO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70" name="TextBox 109"/>
          <p:cNvSpPr txBox="1"/>
          <p:nvPr/>
        </p:nvSpPr>
        <p:spPr>
          <a:xfrm>
            <a:off x="528470" y="37019533"/>
            <a:ext cx="191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TiO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-TiS</a:t>
            </a:r>
            <a:r>
              <a:rPr lang="en-US" sz="2400" b="1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71" name="TextBox 109"/>
          <p:cNvSpPr txBox="1"/>
          <p:nvPr/>
        </p:nvSpPr>
        <p:spPr>
          <a:xfrm>
            <a:off x="491787" y="38753380"/>
            <a:ext cx="2174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TiO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-TiS</a:t>
            </a:r>
            <a:r>
              <a:rPr lang="en-US" sz="2400" b="1" baseline="-25000" dirty="0">
                <a:solidFill>
                  <a:srgbClr val="FF0000"/>
                </a:solidFill>
              </a:rPr>
              <a:t>3</a:t>
            </a:r>
            <a:r>
              <a:rPr lang="en-US" sz="2400" b="1" dirty="0">
                <a:solidFill>
                  <a:srgbClr val="FF0000"/>
                </a:solidFill>
              </a:rPr>
              <a:t>:Na</a:t>
            </a:r>
          </a:p>
        </p:txBody>
      </p:sp>
      <p:sp>
        <p:nvSpPr>
          <p:cNvPr id="572" name="TextBox 109"/>
          <p:cNvSpPr txBox="1"/>
          <p:nvPr/>
        </p:nvSpPr>
        <p:spPr>
          <a:xfrm>
            <a:off x="17210410" y="19481020"/>
            <a:ext cx="167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ZnTiO</a:t>
            </a:r>
            <a:r>
              <a:rPr lang="en-US" sz="2400" b="1" baseline="-250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573" name="TextBox 109"/>
          <p:cNvSpPr txBox="1"/>
          <p:nvPr/>
        </p:nvSpPr>
        <p:spPr>
          <a:xfrm>
            <a:off x="17218454" y="21734347"/>
            <a:ext cx="2230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ZnTiO</a:t>
            </a:r>
            <a:r>
              <a:rPr lang="en-US" sz="2400" b="1" baseline="-25000" dirty="0">
                <a:solidFill>
                  <a:srgbClr val="FFFF00"/>
                </a:solidFill>
              </a:rPr>
              <a:t>3</a:t>
            </a:r>
            <a:r>
              <a:rPr lang="en-US" sz="2400" b="1" dirty="0">
                <a:solidFill>
                  <a:srgbClr val="FFFF00"/>
                </a:solidFill>
              </a:rPr>
              <a:t>-ZnS</a:t>
            </a:r>
            <a:endParaRPr lang="en-US" sz="2400" b="1" baseline="-25000" dirty="0">
              <a:solidFill>
                <a:srgbClr val="FFFF00"/>
              </a:solidFill>
            </a:endParaRPr>
          </a:p>
        </p:txBody>
      </p:sp>
      <p:sp>
        <p:nvSpPr>
          <p:cNvPr id="574" name="TextBox 109"/>
          <p:cNvSpPr txBox="1"/>
          <p:nvPr/>
        </p:nvSpPr>
        <p:spPr>
          <a:xfrm>
            <a:off x="15780874" y="26089322"/>
            <a:ext cx="2230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SrTiO</a:t>
            </a:r>
            <a:r>
              <a:rPr lang="en-US" sz="2400" b="1" baseline="-25000" dirty="0">
                <a:solidFill>
                  <a:srgbClr val="FFFF00"/>
                </a:solidFill>
              </a:rPr>
              <a:t>3</a:t>
            </a:r>
            <a:r>
              <a:rPr lang="en-US" sz="2400" b="1" dirty="0">
                <a:solidFill>
                  <a:srgbClr val="FFFF00"/>
                </a:solidFill>
              </a:rPr>
              <a:t>-SrS</a:t>
            </a:r>
            <a:endParaRPr lang="en-US" sz="2400" b="1" baseline="-25000" dirty="0">
              <a:solidFill>
                <a:srgbClr val="FFFF00"/>
              </a:solidFill>
            </a:endParaRPr>
          </a:p>
        </p:txBody>
      </p:sp>
      <p:cxnSp>
        <p:nvCxnSpPr>
          <p:cNvPr id="575" name="Straight Connector 574"/>
          <p:cNvCxnSpPr/>
          <p:nvPr/>
        </p:nvCxnSpPr>
        <p:spPr>
          <a:xfrm flipV="1">
            <a:off x="16975470" y="27605614"/>
            <a:ext cx="501722" cy="253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6" name="TextBox 575"/>
          <p:cNvSpPr txBox="1"/>
          <p:nvPr/>
        </p:nvSpPr>
        <p:spPr>
          <a:xfrm>
            <a:off x="16687800" y="2760814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300 nm</a:t>
            </a:r>
          </a:p>
        </p:txBody>
      </p:sp>
      <p:cxnSp>
        <p:nvCxnSpPr>
          <p:cNvPr id="577" name="Straight Connector 576"/>
          <p:cNvCxnSpPr/>
          <p:nvPr/>
        </p:nvCxnSpPr>
        <p:spPr>
          <a:xfrm flipV="1">
            <a:off x="17018026" y="29547831"/>
            <a:ext cx="501722" cy="253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8" name="TextBox 577"/>
          <p:cNvSpPr txBox="1"/>
          <p:nvPr/>
        </p:nvSpPr>
        <p:spPr>
          <a:xfrm>
            <a:off x="16622445" y="29550366"/>
            <a:ext cx="9797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500 nm</a:t>
            </a:r>
          </a:p>
        </p:txBody>
      </p:sp>
      <p:sp>
        <p:nvSpPr>
          <p:cNvPr id="579" name="TextBox 109"/>
          <p:cNvSpPr txBox="1"/>
          <p:nvPr/>
        </p:nvSpPr>
        <p:spPr>
          <a:xfrm>
            <a:off x="15723505" y="28039374"/>
            <a:ext cx="2230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BaTiO</a:t>
            </a:r>
            <a:r>
              <a:rPr lang="en-US" sz="2400" b="1" baseline="-25000" dirty="0">
                <a:solidFill>
                  <a:srgbClr val="FFFF00"/>
                </a:solidFill>
              </a:rPr>
              <a:t>3</a:t>
            </a:r>
            <a:r>
              <a:rPr lang="en-US" sz="2400" b="1" dirty="0">
                <a:solidFill>
                  <a:srgbClr val="FFFF00"/>
                </a:solidFill>
              </a:rPr>
              <a:t>-BaS</a:t>
            </a:r>
            <a:endParaRPr lang="en-US" sz="2400" b="1" baseline="-25000" dirty="0">
              <a:solidFill>
                <a:srgbClr val="FFFF00"/>
              </a:solidFill>
            </a:endParaRPr>
          </a:p>
        </p:txBody>
      </p:sp>
      <p:graphicFrame>
        <p:nvGraphicFramePr>
          <p:cNvPr id="124" name="Object 1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029594"/>
              </p:ext>
            </p:extLst>
          </p:nvPr>
        </p:nvGraphicFramePr>
        <p:xfrm>
          <a:off x="17467345" y="25831800"/>
          <a:ext cx="5621255" cy="4343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4" name="Graph" r:id="rId87" imgW="4023360" imgH="3108960" progId="Origin50.Graph">
                  <p:embed/>
                </p:oleObj>
              </mc:Choice>
              <mc:Fallback>
                <p:oleObj name="Graph" r:id="rId87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8"/>
                      <a:stretch>
                        <a:fillRect/>
                      </a:stretch>
                    </p:blipFill>
                    <p:spPr>
                      <a:xfrm>
                        <a:off x="17467345" y="25831800"/>
                        <a:ext cx="5621255" cy="4343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" name="Text Box 536"/>
          <p:cNvSpPr txBox="1">
            <a:spLocks noChangeArrowheads="1"/>
          </p:cNvSpPr>
          <p:nvPr/>
        </p:nvSpPr>
        <p:spPr bwMode="auto">
          <a:xfrm>
            <a:off x="76200" y="5960375"/>
            <a:ext cx="25570862" cy="223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642" tIns="37321" rIns="74642" bIns="37321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sz="3800" u="sng" spc="-150" dirty="0">
                <a:solidFill>
                  <a:srgbClr val="FFFFFF"/>
                </a:solidFill>
                <a:latin typeface="+mn-lt"/>
              </a:rPr>
              <a:t>Ranjith </a:t>
            </a:r>
            <a:r>
              <a:rPr lang="en-US" sz="3800" u="sng" spc="-150" dirty="0" err="1">
                <a:solidFill>
                  <a:srgbClr val="FFFFFF"/>
                </a:solidFill>
                <a:latin typeface="+mn-lt"/>
              </a:rPr>
              <a:t>Shanmugam</a:t>
            </a:r>
            <a:r>
              <a:rPr lang="tr-TR" sz="3800" spc="-150" dirty="0">
                <a:solidFill>
                  <a:srgbClr val="FFFFFF"/>
                </a:solidFill>
                <a:latin typeface="+mn-lt"/>
              </a:rPr>
              <a:t>,</a:t>
            </a:r>
            <a:r>
              <a:rPr lang="tr-TR" sz="3800" spc="-150" dirty="0">
                <a:solidFill>
                  <a:srgbClr val="FFFFFF"/>
                </a:solidFill>
              </a:rPr>
              <a:t> </a:t>
            </a:r>
            <a:r>
              <a:rPr lang="en-US" sz="3800" spc="-150" dirty="0" err="1">
                <a:solidFill>
                  <a:srgbClr val="FFFFFF"/>
                </a:solidFill>
              </a:rPr>
              <a:t>Anitha</a:t>
            </a:r>
            <a:r>
              <a:rPr lang="en-US" sz="3800" spc="-150" dirty="0">
                <a:solidFill>
                  <a:srgbClr val="FFFFFF"/>
                </a:solidFill>
              </a:rPr>
              <a:t> </a:t>
            </a:r>
            <a:r>
              <a:rPr lang="en-US" sz="3800" spc="-150" dirty="0" err="1">
                <a:solidFill>
                  <a:srgbClr val="FFFFFF"/>
                </a:solidFill>
              </a:rPr>
              <a:t>Senthamizhan</a:t>
            </a:r>
            <a:r>
              <a:rPr lang="tr-TR" sz="3800" spc="-150" dirty="0">
                <a:solidFill>
                  <a:srgbClr val="FFFFFF"/>
                </a:solidFill>
              </a:rPr>
              <a:t>,</a:t>
            </a:r>
            <a:r>
              <a:rPr lang="tr-TR" sz="3800" spc="-15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800" spc="-150" dirty="0" err="1">
                <a:solidFill>
                  <a:srgbClr val="FFFFFF"/>
                </a:solidFill>
                <a:latin typeface="+mn-lt"/>
              </a:rPr>
              <a:t>Brabu</a:t>
            </a:r>
            <a:r>
              <a:rPr lang="en-US" sz="3800" spc="-15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800" spc="-150" dirty="0" err="1">
                <a:solidFill>
                  <a:srgbClr val="FFFFFF"/>
                </a:solidFill>
                <a:latin typeface="+mn-lt"/>
              </a:rPr>
              <a:t>Balusamy</a:t>
            </a:r>
            <a:r>
              <a:rPr lang="en-US" sz="3800" spc="-150" dirty="0">
                <a:solidFill>
                  <a:srgbClr val="FFFFFF"/>
                </a:solidFill>
              </a:rPr>
              <a:t> and Tamer </a:t>
            </a:r>
            <a:r>
              <a:rPr lang="en-US" sz="3800" spc="-150" dirty="0" err="1">
                <a:solidFill>
                  <a:srgbClr val="FFFFFF"/>
                </a:solidFill>
              </a:rPr>
              <a:t>Uyar</a:t>
            </a:r>
            <a:endParaRPr lang="en-US" sz="3800" spc="-150" baseline="30000" dirty="0">
              <a:solidFill>
                <a:srgbClr val="FFFFFF"/>
              </a:solidFill>
              <a:latin typeface="+mn-lt"/>
            </a:endParaRPr>
          </a:p>
          <a:p>
            <a:pPr algn="ctr">
              <a:lnSpc>
                <a:spcPct val="115000"/>
              </a:lnSpc>
              <a:defRPr/>
            </a:pPr>
            <a:r>
              <a:rPr lang="en-US" sz="2800" i="1" dirty="0">
                <a:solidFill>
                  <a:schemeClr val="bg1"/>
                </a:solidFill>
                <a:latin typeface="+mn-lt"/>
              </a:rPr>
              <a:t>UNAM--Institute of Materials Science and Nanotechnology, </a:t>
            </a:r>
            <a:r>
              <a:rPr lang="en-US" sz="2800" i="1" dirty="0" err="1">
                <a:solidFill>
                  <a:schemeClr val="bg1"/>
                </a:solidFill>
                <a:latin typeface="+mn-lt"/>
              </a:rPr>
              <a:t>Bilkent</a:t>
            </a:r>
            <a:r>
              <a:rPr lang="en-US" sz="2800" i="1" dirty="0">
                <a:solidFill>
                  <a:schemeClr val="bg1"/>
                </a:solidFill>
                <a:latin typeface="+mn-lt"/>
              </a:rPr>
              <a:t> University, Ankara, 06800-Turkey</a:t>
            </a:r>
          </a:p>
          <a:p>
            <a:pPr algn="ctr">
              <a:lnSpc>
                <a:spcPct val="115000"/>
              </a:lnSpc>
              <a:defRPr/>
            </a:pPr>
            <a:r>
              <a:rPr lang="en-US" sz="2800" i="1" dirty="0">
                <a:solidFill>
                  <a:schemeClr val="bg1"/>
                </a:solidFill>
                <a:latin typeface="+mn-lt"/>
              </a:rPr>
              <a:t>tamer@unam.bilkent.edu.tr  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</a:p>
          <a:p>
            <a:pPr indent="228600" algn="ctr">
              <a:defRPr/>
            </a:pPr>
            <a:endParaRPr lang="en-US" sz="3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82" name="Picture 58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6F3786E-CD60-4BEB-B516-28B58253FD01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89" y="41742867"/>
            <a:ext cx="3851055" cy="624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 rot="16200000">
            <a:off x="23959535" y="2358237"/>
            <a:ext cx="8593083" cy="38598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65893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65893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12082</TotalTime>
  <Words>945</Words>
  <Application>Microsoft Office PowerPoint</Application>
  <PresentationFormat>Custom</PresentationFormat>
  <Paragraphs>201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ＭＳ Ｐゴシック</vt:lpstr>
      <vt:lpstr>Arial</vt:lpstr>
      <vt:lpstr>Arial Rounded MT Bold</vt:lpstr>
      <vt:lpstr>Calibri</vt:lpstr>
      <vt:lpstr>Times New Roman</vt:lpstr>
      <vt:lpstr>Verdana</vt:lpstr>
      <vt:lpstr>Wingdings</vt:lpstr>
      <vt:lpstr>ヒラギノ角ゴ Pro W3</vt:lpstr>
      <vt:lpstr>Blank Presentation</vt:lpstr>
      <vt:lpstr>Graph</vt:lpstr>
      <vt:lpstr>PowerPoint Presentation</vt:lpstr>
    </vt:vector>
  </TitlesOfParts>
  <Company>MIT ISN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 ISN</dc:creator>
  <cp:lastModifiedBy>Mete</cp:lastModifiedBy>
  <cp:revision>599</cp:revision>
  <cp:lastPrinted>2005-04-26T19:02:55Z</cp:lastPrinted>
  <dcterms:created xsi:type="dcterms:W3CDTF">2005-04-22T13:13:35Z</dcterms:created>
  <dcterms:modified xsi:type="dcterms:W3CDTF">2022-04-27T11:33:34Z</dcterms:modified>
</cp:coreProperties>
</file>