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8" r:id="rId2"/>
  </p:sldIdLst>
  <p:sldSz cx="30175200" cy="42976800"/>
  <p:notesSz cx="9926638" cy="6797675"/>
  <p:defaultTextStyle>
    <a:defPPr>
      <a:defRPr lang="en-US"/>
    </a:defPPr>
    <a:lvl1pPr algn="l" rtl="0" eaLnBrk="0" fontAlgn="base" hangingPunct="0">
      <a:spcBef>
        <a:spcPct val="0"/>
      </a:spcBef>
      <a:spcAft>
        <a:spcPct val="0"/>
      </a:spcAft>
      <a:defRPr sz="3600" kern="1200">
        <a:solidFill>
          <a:schemeClr val="tx1"/>
        </a:solidFill>
        <a:latin typeface="Arial" panose="020B0604020202020204" pitchFamily="34" charset="0"/>
        <a:ea typeface="ヒラギノ角ゴ Pro W3" pitchFamily="48" charset="-128"/>
        <a:cs typeface="+mn-cs"/>
      </a:defRPr>
    </a:lvl1pPr>
    <a:lvl2pPr marL="373063" indent="84138" algn="l" rtl="0" eaLnBrk="0" fontAlgn="base" hangingPunct="0">
      <a:spcBef>
        <a:spcPct val="0"/>
      </a:spcBef>
      <a:spcAft>
        <a:spcPct val="0"/>
      </a:spcAft>
      <a:defRPr sz="3600" kern="1200">
        <a:solidFill>
          <a:schemeClr val="tx1"/>
        </a:solidFill>
        <a:latin typeface="Arial" panose="020B0604020202020204" pitchFamily="34" charset="0"/>
        <a:ea typeface="ヒラギノ角ゴ Pro W3" pitchFamily="48" charset="-128"/>
        <a:cs typeface="+mn-cs"/>
      </a:defRPr>
    </a:lvl2pPr>
    <a:lvl3pPr marL="746125" indent="168275" algn="l" rtl="0" eaLnBrk="0" fontAlgn="base" hangingPunct="0">
      <a:spcBef>
        <a:spcPct val="0"/>
      </a:spcBef>
      <a:spcAft>
        <a:spcPct val="0"/>
      </a:spcAft>
      <a:defRPr sz="3600" kern="1200">
        <a:solidFill>
          <a:schemeClr val="tx1"/>
        </a:solidFill>
        <a:latin typeface="Arial" panose="020B0604020202020204" pitchFamily="34" charset="0"/>
        <a:ea typeface="ヒラギノ角ゴ Pro W3" pitchFamily="48" charset="-128"/>
        <a:cs typeface="+mn-cs"/>
      </a:defRPr>
    </a:lvl3pPr>
    <a:lvl4pPr marL="1119188" indent="252413" algn="l" rtl="0" eaLnBrk="0" fontAlgn="base" hangingPunct="0">
      <a:spcBef>
        <a:spcPct val="0"/>
      </a:spcBef>
      <a:spcAft>
        <a:spcPct val="0"/>
      </a:spcAft>
      <a:defRPr sz="3600" kern="1200">
        <a:solidFill>
          <a:schemeClr val="tx1"/>
        </a:solidFill>
        <a:latin typeface="Arial" panose="020B0604020202020204" pitchFamily="34" charset="0"/>
        <a:ea typeface="ヒラギノ角ゴ Pro W3" pitchFamily="48" charset="-128"/>
        <a:cs typeface="+mn-cs"/>
      </a:defRPr>
    </a:lvl4pPr>
    <a:lvl5pPr marL="1492250" indent="336550" algn="l" rtl="0" eaLnBrk="0" fontAlgn="base" hangingPunct="0">
      <a:spcBef>
        <a:spcPct val="0"/>
      </a:spcBef>
      <a:spcAft>
        <a:spcPct val="0"/>
      </a:spcAft>
      <a:defRPr sz="3600" kern="1200">
        <a:solidFill>
          <a:schemeClr val="tx1"/>
        </a:solidFill>
        <a:latin typeface="Arial" panose="020B0604020202020204" pitchFamily="34" charset="0"/>
        <a:ea typeface="ヒラギノ角ゴ Pro W3" pitchFamily="48" charset="-128"/>
        <a:cs typeface="+mn-cs"/>
      </a:defRPr>
    </a:lvl5pPr>
    <a:lvl6pPr marL="2286000" algn="l" defTabSz="914400" rtl="0" eaLnBrk="1" latinLnBrk="0" hangingPunct="1">
      <a:defRPr sz="3600" kern="1200">
        <a:solidFill>
          <a:schemeClr val="tx1"/>
        </a:solidFill>
        <a:latin typeface="Arial" panose="020B0604020202020204" pitchFamily="34" charset="0"/>
        <a:ea typeface="ヒラギノ角ゴ Pro W3" pitchFamily="48" charset="-128"/>
        <a:cs typeface="+mn-cs"/>
      </a:defRPr>
    </a:lvl6pPr>
    <a:lvl7pPr marL="2743200" algn="l" defTabSz="914400" rtl="0" eaLnBrk="1" latinLnBrk="0" hangingPunct="1">
      <a:defRPr sz="3600" kern="1200">
        <a:solidFill>
          <a:schemeClr val="tx1"/>
        </a:solidFill>
        <a:latin typeface="Arial" panose="020B0604020202020204" pitchFamily="34" charset="0"/>
        <a:ea typeface="ヒラギノ角ゴ Pro W3" pitchFamily="48" charset="-128"/>
        <a:cs typeface="+mn-cs"/>
      </a:defRPr>
    </a:lvl7pPr>
    <a:lvl8pPr marL="3200400" algn="l" defTabSz="914400" rtl="0" eaLnBrk="1" latinLnBrk="0" hangingPunct="1">
      <a:defRPr sz="3600" kern="1200">
        <a:solidFill>
          <a:schemeClr val="tx1"/>
        </a:solidFill>
        <a:latin typeface="Arial" panose="020B0604020202020204" pitchFamily="34" charset="0"/>
        <a:ea typeface="ヒラギノ角ゴ Pro W3" pitchFamily="48" charset="-128"/>
        <a:cs typeface="+mn-cs"/>
      </a:defRPr>
    </a:lvl8pPr>
    <a:lvl9pPr marL="3657600" algn="l" defTabSz="914400" rtl="0" eaLnBrk="1" latinLnBrk="0" hangingPunct="1">
      <a:defRPr sz="3600" kern="1200">
        <a:solidFill>
          <a:schemeClr val="tx1"/>
        </a:solidFill>
        <a:latin typeface="Arial" panose="020B0604020202020204" pitchFamily="34" charset="0"/>
        <a:ea typeface="ヒラギノ角ゴ Pro W3" pitchFamily="48" charset="-128"/>
        <a:cs typeface="+mn-cs"/>
      </a:defRPr>
    </a:lvl9pPr>
  </p:defaultTextStyle>
  <p:extLst>
    <p:ext uri="{EFAFB233-063F-42B5-8137-9DF3F51BA10A}">
      <p15:sldGuideLst xmlns:p15="http://schemas.microsoft.com/office/powerpoint/2012/main">
        <p15:guide id="1" orient="horz" pos="13536">
          <p15:clr>
            <a:srgbClr val="A4A3A4"/>
          </p15:clr>
        </p15:guide>
        <p15:guide id="2" pos="95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88B4"/>
    <a:srgbClr val="B1B100"/>
    <a:srgbClr val="006600"/>
    <a:srgbClr val="E3001B"/>
    <a:srgbClr val="014B96"/>
    <a:srgbClr val="3333FF"/>
    <a:srgbClr val="FF9900"/>
    <a:srgbClr val="FF3300"/>
    <a:srgbClr val="00FFCC"/>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69" autoAdjust="0"/>
    <p:restoredTop sz="99876" autoAdjust="0"/>
  </p:normalViewPr>
  <p:slideViewPr>
    <p:cSldViewPr>
      <p:cViewPr varScale="1">
        <p:scale>
          <a:sx n="23" d="100"/>
          <a:sy n="23" d="100"/>
        </p:scale>
        <p:origin x="3520" y="112"/>
      </p:cViewPr>
      <p:guideLst>
        <p:guide orient="horz" pos="13536"/>
        <p:guide pos="95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3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4300230" cy="340769"/>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lvl1pPr defTabSz="960438">
              <a:defRPr sz="1300">
                <a:latin typeface="Arial" charset="0"/>
              </a:defRPr>
            </a:lvl1pPr>
          </a:lstStyle>
          <a:p>
            <a:pPr>
              <a:defRPr/>
            </a:pPr>
            <a:endParaRPr lang="en-US"/>
          </a:p>
        </p:txBody>
      </p:sp>
      <p:sp>
        <p:nvSpPr>
          <p:cNvPr id="11267" name="Rectangle 3"/>
          <p:cNvSpPr>
            <a:spLocks noGrp="1" noChangeArrowheads="1"/>
          </p:cNvSpPr>
          <p:nvPr>
            <p:ph type="dt" sz="quarter" idx="1"/>
          </p:nvPr>
        </p:nvSpPr>
        <p:spPr bwMode="auto">
          <a:xfrm>
            <a:off x="5621485" y="1"/>
            <a:ext cx="4303513" cy="340769"/>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lvl1pPr algn="r" defTabSz="960438">
              <a:defRPr sz="1300">
                <a:latin typeface="Arial" charset="0"/>
              </a:defRPr>
            </a:lvl1pPr>
          </a:lstStyle>
          <a:p>
            <a:pPr>
              <a:defRPr/>
            </a:pPr>
            <a:endParaRPr lang="en-US"/>
          </a:p>
        </p:txBody>
      </p:sp>
      <p:sp>
        <p:nvSpPr>
          <p:cNvPr id="11268" name="Rectangle 4"/>
          <p:cNvSpPr>
            <a:spLocks noGrp="1" noChangeArrowheads="1"/>
          </p:cNvSpPr>
          <p:nvPr>
            <p:ph type="ftr" sz="quarter" idx="2"/>
          </p:nvPr>
        </p:nvSpPr>
        <p:spPr bwMode="auto">
          <a:xfrm>
            <a:off x="0" y="6456907"/>
            <a:ext cx="4300230" cy="339294"/>
          </a:xfrm>
          <a:prstGeom prst="rect">
            <a:avLst/>
          </a:prstGeom>
          <a:noFill/>
          <a:ln w="9525">
            <a:noFill/>
            <a:miter lim="800000"/>
            <a:headEnd/>
            <a:tailEnd/>
          </a:ln>
          <a:effectLst/>
        </p:spPr>
        <p:txBody>
          <a:bodyPr vert="horz" wrap="square" lIns="96103" tIns="48052" rIns="96103" bIns="48052" numCol="1" anchor="b" anchorCtr="0" compatLnSpc="1">
            <a:prstTxWarp prst="textNoShape">
              <a:avLst/>
            </a:prstTxWarp>
          </a:bodyPr>
          <a:lstStyle>
            <a:lvl1pPr defTabSz="960438">
              <a:defRPr sz="1300">
                <a:latin typeface="Arial" charset="0"/>
              </a:defRPr>
            </a:lvl1pPr>
          </a:lstStyle>
          <a:p>
            <a:pPr>
              <a:defRPr/>
            </a:pPr>
            <a:endParaRPr lang="en-US"/>
          </a:p>
        </p:txBody>
      </p:sp>
      <p:sp>
        <p:nvSpPr>
          <p:cNvPr id="11269" name="Rectangle 5"/>
          <p:cNvSpPr>
            <a:spLocks noGrp="1" noChangeArrowheads="1"/>
          </p:cNvSpPr>
          <p:nvPr>
            <p:ph type="sldNum" sz="quarter" idx="3"/>
          </p:nvPr>
        </p:nvSpPr>
        <p:spPr bwMode="auto">
          <a:xfrm>
            <a:off x="5621485" y="6456907"/>
            <a:ext cx="4303513" cy="339294"/>
          </a:xfrm>
          <a:prstGeom prst="rect">
            <a:avLst/>
          </a:prstGeom>
          <a:noFill/>
          <a:ln w="9525">
            <a:noFill/>
            <a:miter lim="800000"/>
            <a:headEnd/>
            <a:tailEnd/>
          </a:ln>
          <a:effectLst/>
        </p:spPr>
        <p:txBody>
          <a:bodyPr vert="horz" wrap="square" lIns="96103" tIns="48052" rIns="96103" bIns="48052" numCol="1" anchor="b" anchorCtr="0" compatLnSpc="1">
            <a:prstTxWarp prst="textNoShape">
              <a:avLst/>
            </a:prstTxWarp>
          </a:bodyPr>
          <a:lstStyle>
            <a:lvl1pPr algn="r" defTabSz="960438">
              <a:defRPr sz="1300"/>
            </a:lvl1pPr>
          </a:lstStyle>
          <a:p>
            <a:fld id="{2E330169-2800-4EC7-AD08-176B55569A47}" type="slidenum">
              <a:rPr lang="en-US"/>
              <a:pPr/>
              <a:t>‹#›</a:t>
            </a:fld>
            <a:endParaRPr lang="en-US"/>
          </a:p>
        </p:txBody>
      </p:sp>
    </p:spTree>
    <p:extLst>
      <p:ext uri="{BB962C8B-B14F-4D97-AF65-F5344CB8AC3E}">
        <p14:creationId xmlns:p14="http://schemas.microsoft.com/office/powerpoint/2010/main" val="1630668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872" cy="339294"/>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5623125" y="0"/>
            <a:ext cx="4301872" cy="339294"/>
          </a:xfrm>
          <a:prstGeom prst="rect">
            <a:avLst/>
          </a:prstGeom>
        </p:spPr>
        <p:txBody>
          <a:bodyPr vert="horz" lIns="91440" tIns="45720" rIns="91440" bIns="45720" rtlCol="0"/>
          <a:lstStyle>
            <a:lvl1pPr algn="r">
              <a:defRPr sz="1200"/>
            </a:lvl1pPr>
          </a:lstStyle>
          <a:p>
            <a:fld id="{B5E62BF0-0973-4DCC-BCF9-2A51BE0EF8B3}" type="datetimeFigureOut">
              <a:rPr lang="tr-TR" smtClean="0"/>
              <a:t>27.04.2022</a:t>
            </a:fld>
            <a:endParaRPr lang="tr-TR"/>
          </a:p>
        </p:txBody>
      </p:sp>
      <p:sp>
        <p:nvSpPr>
          <p:cNvPr id="4" name="Slide Image Placeholder 3"/>
          <p:cNvSpPr>
            <a:spLocks noGrp="1" noRot="1" noChangeAspect="1"/>
          </p:cNvSpPr>
          <p:nvPr>
            <p:ph type="sldImg" idx="2"/>
          </p:nvPr>
        </p:nvSpPr>
        <p:spPr>
          <a:xfrm>
            <a:off x="4068763" y="511175"/>
            <a:ext cx="1789112" cy="2547938"/>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992993" y="3229192"/>
            <a:ext cx="7940654" cy="305806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6456907"/>
            <a:ext cx="4301872" cy="339294"/>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5623125" y="6456907"/>
            <a:ext cx="4301872" cy="339294"/>
          </a:xfrm>
          <a:prstGeom prst="rect">
            <a:avLst/>
          </a:prstGeom>
        </p:spPr>
        <p:txBody>
          <a:bodyPr vert="horz" lIns="91440" tIns="45720" rIns="91440" bIns="45720" rtlCol="0" anchor="b"/>
          <a:lstStyle>
            <a:lvl1pPr algn="r">
              <a:defRPr sz="1200"/>
            </a:lvl1pPr>
          </a:lstStyle>
          <a:p>
            <a:fld id="{1F7A947F-6B17-421F-884A-C79B28C82293}" type="slidenum">
              <a:rPr lang="tr-TR" smtClean="0"/>
              <a:t>‹#›</a:t>
            </a:fld>
            <a:endParaRPr lang="tr-TR"/>
          </a:p>
        </p:txBody>
      </p:sp>
    </p:spTree>
    <p:extLst>
      <p:ext uri="{BB962C8B-B14F-4D97-AF65-F5344CB8AC3E}">
        <p14:creationId xmlns:p14="http://schemas.microsoft.com/office/powerpoint/2010/main" val="182707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1F7A947F-6B17-421F-884A-C79B28C82293}" type="slidenum">
              <a:rPr lang="tr-TR" smtClean="0"/>
              <a:t>1</a:t>
            </a:fld>
            <a:endParaRPr lang="tr-TR"/>
          </a:p>
        </p:txBody>
      </p:sp>
    </p:spTree>
    <p:extLst>
      <p:ext uri="{BB962C8B-B14F-4D97-AF65-F5344CB8AC3E}">
        <p14:creationId xmlns:p14="http://schemas.microsoft.com/office/powerpoint/2010/main" val="77362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2954" y="13350310"/>
            <a:ext cx="25649294" cy="9212867"/>
          </a:xfrm>
        </p:spPr>
        <p:txBody>
          <a:bodyPr/>
          <a:lstStyle/>
          <a:p>
            <a:r>
              <a:rPr lang="en-US"/>
              <a:t>Click to edit Master title style</a:t>
            </a:r>
          </a:p>
        </p:txBody>
      </p:sp>
      <p:sp>
        <p:nvSpPr>
          <p:cNvPr id="3" name="Subtitle 2"/>
          <p:cNvSpPr>
            <a:spLocks noGrp="1"/>
          </p:cNvSpPr>
          <p:nvPr>
            <p:ph type="subTitle" idx="1"/>
          </p:nvPr>
        </p:nvSpPr>
        <p:spPr>
          <a:xfrm>
            <a:off x="4525906" y="24353877"/>
            <a:ext cx="21123388" cy="10982249"/>
          </a:xfrm>
        </p:spPr>
        <p:txBody>
          <a:bodyPr/>
          <a:lstStyle>
            <a:lvl1pPr marL="0" indent="0" algn="ctr">
              <a:buNone/>
              <a:defRPr/>
            </a:lvl1pPr>
            <a:lvl2pPr marL="373212" indent="0" algn="ctr">
              <a:buNone/>
              <a:defRPr/>
            </a:lvl2pPr>
            <a:lvl3pPr marL="746425" indent="0" algn="ctr">
              <a:buNone/>
              <a:defRPr/>
            </a:lvl3pPr>
            <a:lvl4pPr marL="1119637" indent="0" algn="ctr">
              <a:buNone/>
              <a:defRPr/>
            </a:lvl4pPr>
            <a:lvl5pPr marL="1492849" indent="0" algn="ctr">
              <a:buNone/>
              <a:defRPr/>
            </a:lvl5pPr>
            <a:lvl6pPr marL="1866062" indent="0" algn="ctr">
              <a:buNone/>
              <a:defRPr/>
            </a:lvl6pPr>
            <a:lvl7pPr marL="2239274" indent="0" algn="ctr">
              <a:buNone/>
              <a:defRPr/>
            </a:lvl7pPr>
            <a:lvl8pPr marL="2612487" indent="0" algn="ctr">
              <a:buNone/>
              <a:defRPr/>
            </a:lvl8pPr>
            <a:lvl9pPr marL="29856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9AF6FA8-39CE-4366-B52C-9CB8B54B91C0}" type="slidenum">
              <a:rPr lang="en-US"/>
              <a:pPr/>
              <a:t>‹#›</a:t>
            </a:fld>
            <a:endParaRPr lang="en-US"/>
          </a:p>
        </p:txBody>
      </p:sp>
    </p:spTree>
    <p:extLst>
      <p:ext uri="{BB962C8B-B14F-4D97-AF65-F5344CB8AC3E}">
        <p14:creationId xmlns:p14="http://schemas.microsoft.com/office/powerpoint/2010/main" val="258829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34DABA2-4E4C-4127-9462-84AF8477AEDF}" type="slidenum">
              <a:rPr lang="en-US"/>
              <a:pPr/>
              <a:t>‹#›</a:t>
            </a:fld>
            <a:endParaRPr lang="en-US"/>
          </a:p>
        </p:txBody>
      </p:sp>
    </p:spTree>
    <p:extLst>
      <p:ext uri="{BB962C8B-B14F-4D97-AF65-F5344CB8AC3E}">
        <p14:creationId xmlns:p14="http://schemas.microsoft.com/office/powerpoint/2010/main" val="88585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01327" y="3817673"/>
            <a:ext cx="6412792" cy="343839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1082" y="3817673"/>
            <a:ext cx="19150437" cy="343839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D275C1E-2EC1-4636-94E1-E52E3ECBD8F7}" type="slidenum">
              <a:rPr lang="en-US"/>
              <a:pPr/>
              <a:t>‹#›</a:t>
            </a:fld>
            <a:endParaRPr lang="en-US"/>
          </a:p>
        </p:txBody>
      </p:sp>
    </p:spTree>
    <p:extLst>
      <p:ext uri="{BB962C8B-B14F-4D97-AF65-F5344CB8AC3E}">
        <p14:creationId xmlns:p14="http://schemas.microsoft.com/office/powerpoint/2010/main" val="232933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E060E8-2E85-4B4A-8EBE-8BD363018256}" type="slidenum">
              <a:rPr lang="en-US"/>
              <a:pPr/>
              <a:t>‹#›</a:t>
            </a:fld>
            <a:endParaRPr lang="en-US"/>
          </a:p>
        </p:txBody>
      </p:sp>
    </p:spTree>
    <p:extLst>
      <p:ext uri="{BB962C8B-B14F-4D97-AF65-F5344CB8AC3E}">
        <p14:creationId xmlns:p14="http://schemas.microsoft.com/office/powerpoint/2010/main" val="301407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2" y="27617284"/>
            <a:ext cx="25649294" cy="8534249"/>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2383632" y="18216110"/>
            <a:ext cx="25649294" cy="9401175"/>
          </a:xfrm>
        </p:spPr>
        <p:txBody>
          <a:bodyPr anchor="b"/>
          <a:lstStyle>
            <a:lvl1pPr marL="0" indent="0">
              <a:buNone/>
              <a:defRPr sz="1600"/>
            </a:lvl1pPr>
            <a:lvl2pPr marL="373212" indent="0">
              <a:buNone/>
              <a:defRPr sz="1500"/>
            </a:lvl2pPr>
            <a:lvl3pPr marL="746425" indent="0">
              <a:buNone/>
              <a:defRPr sz="1300"/>
            </a:lvl3pPr>
            <a:lvl4pPr marL="1119637" indent="0">
              <a:buNone/>
              <a:defRPr sz="1100"/>
            </a:lvl4pPr>
            <a:lvl5pPr marL="1492849" indent="0">
              <a:buNone/>
              <a:defRPr sz="1100"/>
            </a:lvl5pPr>
            <a:lvl6pPr marL="1866062" indent="0">
              <a:buNone/>
              <a:defRPr sz="1100"/>
            </a:lvl6pPr>
            <a:lvl7pPr marL="2239274" indent="0">
              <a:buNone/>
              <a:defRPr sz="1100"/>
            </a:lvl7pPr>
            <a:lvl8pPr marL="2612487" indent="0">
              <a:buNone/>
              <a:defRPr sz="1100"/>
            </a:lvl8pPr>
            <a:lvl9pPr marL="2985699"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20B89F-A29C-419B-A41A-6901FCE5CE90}" type="slidenum">
              <a:rPr lang="en-US"/>
              <a:pPr/>
              <a:t>‹#›</a:t>
            </a:fld>
            <a:endParaRPr lang="en-US"/>
          </a:p>
        </p:txBody>
      </p:sp>
    </p:spTree>
    <p:extLst>
      <p:ext uri="{BB962C8B-B14F-4D97-AF65-F5344CB8AC3E}">
        <p14:creationId xmlns:p14="http://schemas.microsoft.com/office/powerpoint/2010/main" val="387264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1082" y="12412325"/>
            <a:ext cx="12781614" cy="25789277"/>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132504" y="12412325"/>
            <a:ext cx="12781615" cy="25789277"/>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D4D006-EB94-4EE3-A9AF-090E962F5DF8}" type="slidenum">
              <a:rPr lang="en-US"/>
              <a:pPr/>
              <a:t>‹#›</a:t>
            </a:fld>
            <a:endParaRPr lang="en-US"/>
          </a:p>
        </p:txBody>
      </p:sp>
    </p:spTree>
    <p:extLst>
      <p:ext uri="{BB962C8B-B14F-4D97-AF65-F5344CB8AC3E}">
        <p14:creationId xmlns:p14="http://schemas.microsoft.com/office/powerpoint/2010/main" val="88640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8948" y="1721418"/>
            <a:ext cx="27157306" cy="7162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08948" y="9619684"/>
            <a:ext cx="13332619" cy="4009533"/>
          </a:xfrm>
        </p:spPr>
        <p:txBody>
          <a:bodyPr anchor="b"/>
          <a:lstStyle>
            <a:lvl1pPr marL="0" indent="0">
              <a:buNone/>
              <a:defRPr sz="2000" b="1"/>
            </a:lvl1pPr>
            <a:lvl2pPr marL="373212" indent="0">
              <a:buNone/>
              <a:defRPr sz="1600" b="1"/>
            </a:lvl2pPr>
            <a:lvl3pPr marL="746425" indent="0">
              <a:buNone/>
              <a:defRPr sz="1500" b="1"/>
            </a:lvl3pPr>
            <a:lvl4pPr marL="1119637" indent="0">
              <a:buNone/>
              <a:defRPr sz="1300" b="1"/>
            </a:lvl4pPr>
            <a:lvl5pPr marL="1492849" indent="0">
              <a:buNone/>
              <a:defRPr sz="1300" b="1"/>
            </a:lvl5pPr>
            <a:lvl6pPr marL="1866062" indent="0">
              <a:buNone/>
              <a:defRPr sz="1300" b="1"/>
            </a:lvl6pPr>
            <a:lvl7pPr marL="2239274" indent="0">
              <a:buNone/>
              <a:defRPr sz="1300" b="1"/>
            </a:lvl7pPr>
            <a:lvl8pPr marL="2612487" indent="0">
              <a:buNone/>
              <a:defRPr sz="1300" b="1"/>
            </a:lvl8pPr>
            <a:lvl9pPr marL="2985699" indent="0">
              <a:buNone/>
              <a:defRPr sz="1300" b="1"/>
            </a:lvl9pPr>
          </a:lstStyle>
          <a:p>
            <a:pPr lvl="0"/>
            <a:r>
              <a:rPr lang="en-US"/>
              <a:t>Click to edit Master text styles</a:t>
            </a:r>
          </a:p>
        </p:txBody>
      </p:sp>
      <p:sp>
        <p:nvSpPr>
          <p:cNvPr id="4" name="Content Placeholder 3"/>
          <p:cNvSpPr>
            <a:spLocks noGrp="1"/>
          </p:cNvSpPr>
          <p:nvPr>
            <p:ph sz="half" idx="2"/>
          </p:nvPr>
        </p:nvSpPr>
        <p:spPr>
          <a:xfrm>
            <a:off x="1508948" y="13629217"/>
            <a:ext cx="13332619" cy="24760691"/>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8956" y="9619684"/>
            <a:ext cx="13337297" cy="4009533"/>
          </a:xfrm>
        </p:spPr>
        <p:txBody>
          <a:bodyPr anchor="b"/>
          <a:lstStyle>
            <a:lvl1pPr marL="0" indent="0">
              <a:buNone/>
              <a:defRPr sz="2000" b="1"/>
            </a:lvl1pPr>
            <a:lvl2pPr marL="373212" indent="0">
              <a:buNone/>
              <a:defRPr sz="1600" b="1"/>
            </a:lvl2pPr>
            <a:lvl3pPr marL="746425" indent="0">
              <a:buNone/>
              <a:defRPr sz="1500" b="1"/>
            </a:lvl3pPr>
            <a:lvl4pPr marL="1119637" indent="0">
              <a:buNone/>
              <a:defRPr sz="1300" b="1"/>
            </a:lvl4pPr>
            <a:lvl5pPr marL="1492849" indent="0">
              <a:buNone/>
              <a:defRPr sz="1300" b="1"/>
            </a:lvl5pPr>
            <a:lvl6pPr marL="1866062" indent="0">
              <a:buNone/>
              <a:defRPr sz="1300" b="1"/>
            </a:lvl6pPr>
            <a:lvl7pPr marL="2239274" indent="0">
              <a:buNone/>
              <a:defRPr sz="1300" b="1"/>
            </a:lvl7pPr>
            <a:lvl8pPr marL="2612487" indent="0">
              <a:buNone/>
              <a:defRPr sz="1300" b="1"/>
            </a:lvl8pPr>
            <a:lvl9pPr marL="2985699" indent="0">
              <a:buNone/>
              <a:defRPr sz="1300" b="1"/>
            </a:lvl9pPr>
          </a:lstStyle>
          <a:p>
            <a:pPr lvl="0"/>
            <a:r>
              <a:rPr lang="en-US"/>
              <a:t>Click to edit Master text styles</a:t>
            </a:r>
          </a:p>
        </p:txBody>
      </p:sp>
      <p:sp>
        <p:nvSpPr>
          <p:cNvPr id="6" name="Content Placeholder 5"/>
          <p:cNvSpPr>
            <a:spLocks noGrp="1"/>
          </p:cNvSpPr>
          <p:nvPr>
            <p:ph sz="quarter" idx="4"/>
          </p:nvPr>
        </p:nvSpPr>
        <p:spPr>
          <a:xfrm>
            <a:off x="15328956" y="13629217"/>
            <a:ext cx="13337297" cy="24760691"/>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7F66AA6-44C6-412D-8150-D1E3A280B3DE}" type="slidenum">
              <a:rPr lang="en-US"/>
              <a:pPr/>
              <a:t>‹#›</a:t>
            </a:fld>
            <a:endParaRPr lang="en-US"/>
          </a:p>
        </p:txBody>
      </p:sp>
    </p:spTree>
    <p:extLst>
      <p:ext uri="{BB962C8B-B14F-4D97-AF65-F5344CB8AC3E}">
        <p14:creationId xmlns:p14="http://schemas.microsoft.com/office/powerpoint/2010/main" val="51749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71B02A3-DAAC-4EA3-BAE1-C1BBFE3DEB7B}" type="slidenum">
              <a:rPr lang="en-US"/>
              <a:pPr/>
              <a:t>‹#›</a:t>
            </a:fld>
            <a:endParaRPr lang="en-US"/>
          </a:p>
        </p:txBody>
      </p:sp>
    </p:spTree>
    <p:extLst>
      <p:ext uri="{BB962C8B-B14F-4D97-AF65-F5344CB8AC3E}">
        <p14:creationId xmlns:p14="http://schemas.microsoft.com/office/powerpoint/2010/main" val="420693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3E47A94-7C53-4799-BC22-5789F876931B}" type="slidenum">
              <a:rPr lang="en-US"/>
              <a:pPr/>
              <a:t>‹#›</a:t>
            </a:fld>
            <a:endParaRPr lang="en-US"/>
          </a:p>
        </p:txBody>
      </p:sp>
    </p:spTree>
    <p:extLst>
      <p:ext uri="{BB962C8B-B14F-4D97-AF65-F5344CB8AC3E}">
        <p14:creationId xmlns:p14="http://schemas.microsoft.com/office/powerpoint/2010/main" val="26871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948" y="1710759"/>
            <a:ext cx="9927431" cy="7281824"/>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11797479" y="1710759"/>
            <a:ext cx="16868775" cy="36679149"/>
          </a:xfrm>
        </p:spPr>
        <p:txBody>
          <a:bodyPr/>
          <a:lstStyle>
            <a:lvl1pPr>
              <a:defRPr sz="2600"/>
            </a:lvl1pPr>
            <a:lvl2pPr>
              <a:defRPr sz="23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08948" y="8992583"/>
            <a:ext cx="9927431" cy="29397325"/>
          </a:xfrm>
        </p:spPr>
        <p:txBody>
          <a:bodyPr/>
          <a:lstStyle>
            <a:lvl1pPr marL="0" indent="0">
              <a:buNone/>
              <a:defRPr sz="1100"/>
            </a:lvl1pPr>
            <a:lvl2pPr marL="373212" indent="0">
              <a:buNone/>
              <a:defRPr sz="1000"/>
            </a:lvl2pPr>
            <a:lvl3pPr marL="746425" indent="0">
              <a:buNone/>
              <a:defRPr sz="800"/>
            </a:lvl3pPr>
            <a:lvl4pPr marL="1119637" indent="0">
              <a:buNone/>
              <a:defRPr sz="700"/>
            </a:lvl4pPr>
            <a:lvl5pPr marL="1492849" indent="0">
              <a:buNone/>
              <a:defRPr sz="700"/>
            </a:lvl5pPr>
            <a:lvl6pPr marL="1866062" indent="0">
              <a:buNone/>
              <a:defRPr sz="700"/>
            </a:lvl6pPr>
            <a:lvl7pPr marL="2239274" indent="0">
              <a:buNone/>
              <a:defRPr sz="700"/>
            </a:lvl7pPr>
            <a:lvl8pPr marL="2612487" indent="0">
              <a:buNone/>
              <a:defRPr sz="700"/>
            </a:lvl8pPr>
            <a:lvl9pPr marL="2985699"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2AD8987-9278-43AA-982D-609D1E25AE8D}" type="slidenum">
              <a:rPr lang="en-US"/>
              <a:pPr/>
              <a:t>‹#›</a:t>
            </a:fld>
            <a:endParaRPr lang="en-US"/>
          </a:p>
        </p:txBody>
      </p:sp>
    </p:spTree>
    <p:extLst>
      <p:ext uri="{BB962C8B-B14F-4D97-AF65-F5344CB8AC3E}">
        <p14:creationId xmlns:p14="http://schemas.microsoft.com/office/powerpoint/2010/main" val="60875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4176" y="30083050"/>
            <a:ext cx="18105494" cy="3552976"/>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5914176" y="3840768"/>
            <a:ext cx="18105494" cy="25785725"/>
          </a:xfrm>
        </p:spPr>
        <p:txBody>
          <a:bodyPr/>
          <a:lstStyle>
            <a:lvl1pPr marL="0" indent="0">
              <a:buNone/>
              <a:defRPr sz="2600"/>
            </a:lvl1pPr>
            <a:lvl2pPr marL="373212" indent="0">
              <a:buNone/>
              <a:defRPr sz="2300"/>
            </a:lvl2pPr>
            <a:lvl3pPr marL="746425" indent="0">
              <a:buNone/>
              <a:defRPr sz="2000"/>
            </a:lvl3pPr>
            <a:lvl4pPr marL="1119637" indent="0">
              <a:buNone/>
              <a:defRPr sz="1600"/>
            </a:lvl4pPr>
            <a:lvl5pPr marL="1492849" indent="0">
              <a:buNone/>
              <a:defRPr sz="1600"/>
            </a:lvl5pPr>
            <a:lvl6pPr marL="1866062" indent="0">
              <a:buNone/>
              <a:defRPr sz="1600"/>
            </a:lvl6pPr>
            <a:lvl7pPr marL="2239274" indent="0">
              <a:buNone/>
              <a:defRPr sz="1600"/>
            </a:lvl7pPr>
            <a:lvl8pPr marL="2612487" indent="0">
              <a:buNone/>
              <a:defRPr sz="1600"/>
            </a:lvl8pPr>
            <a:lvl9pPr marL="2985699" indent="0">
              <a:buNone/>
              <a:defRPr sz="1600"/>
            </a:lvl9pPr>
          </a:lstStyle>
          <a:p>
            <a:pPr lvl="0"/>
            <a:endParaRPr lang="en-US" noProof="0" dirty="0"/>
          </a:p>
        </p:txBody>
      </p:sp>
      <p:sp>
        <p:nvSpPr>
          <p:cNvPr id="4" name="Text Placeholder 3"/>
          <p:cNvSpPr>
            <a:spLocks noGrp="1"/>
          </p:cNvSpPr>
          <p:nvPr>
            <p:ph type="body" sz="half" idx="2"/>
          </p:nvPr>
        </p:nvSpPr>
        <p:spPr>
          <a:xfrm>
            <a:off x="5914176" y="33636026"/>
            <a:ext cx="18105494" cy="5043450"/>
          </a:xfrm>
        </p:spPr>
        <p:txBody>
          <a:bodyPr/>
          <a:lstStyle>
            <a:lvl1pPr marL="0" indent="0">
              <a:buNone/>
              <a:defRPr sz="1100"/>
            </a:lvl1pPr>
            <a:lvl2pPr marL="373212" indent="0">
              <a:buNone/>
              <a:defRPr sz="1000"/>
            </a:lvl2pPr>
            <a:lvl3pPr marL="746425" indent="0">
              <a:buNone/>
              <a:defRPr sz="800"/>
            </a:lvl3pPr>
            <a:lvl4pPr marL="1119637" indent="0">
              <a:buNone/>
              <a:defRPr sz="700"/>
            </a:lvl4pPr>
            <a:lvl5pPr marL="1492849" indent="0">
              <a:buNone/>
              <a:defRPr sz="700"/>
            </a:lvl5pPr>
            <a:lvl6pPr marL="1866062" indent="0">
              <a:buNone/>
              <a:defRPr sz="700"/>
            </a:lvl6pPr>
            <a:lvl7pPr marL="2239274" indent="0">
              <a:buNone/>
              <a:defRPr sz="700"/>
            </a:lvl7pPr>
            <a:lvl8pPr marL="2612487" indent="0">
              <a:buNone/>
              <a:defRPr sz="700"/>
            </a:lvl8pPr>
            <a:lvl9pPr marL="2985699"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0F495BE-22DD-45DC-97E6-841DBCA53D09}" type="slidenum">
              <a:rPr lang="en-US"/>
              <a:pPr/>
              <a:t>‹#›</a:t>
            </a:fld>
            <a:endParaRPr lang="en-US"/>
          </a:p>
        </p:txBody>
      </p:sp>
    </p:spTree>
    <p:extLst>
      <p:ext uri="{BB962C8B-B14F-4D97-AF65-F5344CB8AC3E}">
        <p14:creationId xmlns:p14="http://schemas.microsoft.com/office/powerpoint/2010/main" val="28423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62188" y="3819525"/>
            <a:ext cx="25650825"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5102" tIns="187551" rIns="375102" bIns="18755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62188" y="12412663"/>
            <a:ext cx="25650825" cy="257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5102" tIns="187551" rIns="375102" bIns="18755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262188" y="39160450"/>
            <a:ext cx="6286500" cy="2860675"/>
          </a:xfrm>
          <a:prstGeom prst="rect">
            <a:avLst/>
          </a:prstGeom>
          <a:noFill/>
          <a:ln w="9525">
            <a:noFill/>
            <a:miter lim="800000"/>
            <a:headEnd/>
            <a:tailEnd/>
          </a:ln>
        </p:spPr>
        <p:txBody>
          <a:bodyPr vert="horz" wrap="square" lIns="375102" tIns="187551" rIns="375102" bIns="187551" numCol="1" anchor="t" anchorCtr="0" compatLnSpc="1">
            <a:prstTxWarp prst="textNoShape">
              <a:avLst/>
            </a:prstTxWarp>
          </a:bodyPr>
          <a:lstStyle>
            <a:lvl1pPr>
              <a:defRPr sz="58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10310813" y="39160450"/>
            <a:ext cx="9553575" cy="2860675"/>
          </a:xfrm>
          <a:prstGeom prst="rect">
            <a:avLst/>
          </a:prstGeom>
          <a:noFill/>
          <a:ln w="9525">
            <a:noFill/>
            <a:miter lim="800000"/>
            <a:headEnd/>
            <a:tailEnd/>
          </a:ln>
        </p:spPr>
        <p:txBody>
          <a:bodyPr vert="horz" wrap="square" lIns="375102" tIns="187551" rIns="375102" bIns="187551" numCol="1" anchor="t" anchorCtr="0" compatLnSpc="1">
            <a:prstTxWarp prst="textNoShape">
              <a:avLst/>
            </a:prstTxWarp>
          </a:bodyPr>
          <a:lstStyle>
            <a:lvl1pPr algn="ctr">
              <a:defRPr sz="58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21626513" y="39160450"/>
            <a:ext cx="6286500" cy="2860675"/>
          </a:xfrm>
          <a:prstGeom prst="rect">
            <a:avLst/>
          </a:prstGeom>
          <a:noFill/>
          <a:ln w="9525">
            <a:noFill/>
            <a:miter lim="800000"/>
            <a:headEnd/>
            <a:tailEnd/>
          </a:ln>
        </p:spPr>
        <p:txBody>
          <a:bodyPr vert="horz" wrap="square" lIns="375102" tIns="187551" rIns="375102" bIns="187551" numCol="1" anchor="t" anchorCtr="0" compatLnSpc="1">
            <a:prstTxWarp prst="textNoShape">
              <a:avLst/>
            </a:prstTxWarp>
          </a:bodyPr>
          <a:lstStyle>
            <a:lvl1pPr algn="r">
              <a:defRPr sz="5800"/>
            </a:lvl1pPr>
          </a:lstStyle>
          <a:p>
            <a:fld id="{B6795665-99DD-4952-9C93-08CD0AA841D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51263" rtl="0" eaLnBrk="0" fontAlgn="base" hangingPunct="0">
        <a:spcBef>
          <a:spcPct val="0"/>
        </a:spcBef>
        <a:spcAft>
          <a:spcPct val="0"/>
        </a:spcAft>
        <a:defRPr sz="18000">
          <a:solidFill>
            <a:schemeClr val="tx2"/>
          </a:solidFill>
          <a:latin typeface="+mj-lt"/>
          <a:ea typeface="+mj-ea"/>
          <a:cs typeface="+mj-cs"/>
        </a:defRPr>
      </a:lvl1pPr>
      <a:lvl2pPr algn="ctr" defTabSz="3751263" rtl="0" eaLnBrk="0" fontAlgn="base" hangingPunct="0">
        <a:spcBef>
          <a:spcPct val="0"/>
        </a:spcBef>
        <a:spcAft>
          <a:spcPct val="0"/>
        </a:spcAft>
        <a:defRPr sz="18000">
          <a:solidFill>
            <a:schemeClr val="tx2"/>
          </a:solidFill>
          <a:latin typeface="Arial" charset="0"/>
          <a:ea typeface="ヒラギノ角ゴ Pro W3" pitchFamily="48" charset="-128"/>
        </a:defRPr>
      </a:lvl2pPr>
      <a:lvl3pPr algn="ctr" defTabSz="3751263" rtl="0" eaLnBrk="0" fontAlgn="base" hangingPunct="0">
        <a:spcBef>
          <a:spcPct val="0"/>
        </a:spcBef>
        <a:spcAft>
          <a:spcPct val="0"/>
        </a:spcAft>
        <a:defRPr sz="18000">
          <a:solidFill>
            <a:schemeClr val="tx2"/>
          </a:solidFill>
          <a:latin typeface="Arial" charset="0"/>
          <a:ea typeface="ヒラギノ角ゴ Pro W3" pitchFamily="48" charset="-128"/>
        </a:defRPr>
      </a:lvl3pPr>
      <a:lvl4pPr algn="ctr" defTabSz="3751263" rtl="0" eaLnBrk="0" fontAlgn="base" hangingPunct="0">
        <a:spcBef>
          <a:spcPct val="0"/>
        </a:spcBef>
        <a:spcAft>
          <a:spcPct val="0"/>
        </a:spcAft>
        <a:defRPr sz="18000">
          <a:solidFill>
            <a:schemeClr val="tx2"/>
          </a:solidFill>
          <a:latin typeface="Arial" charset="0"/>
          <a:ea typeface="ヒラギノ角ゴ Pro W3" pitchFamily="48" charset="-128"/>
        </a:defRPr>
      </a:lvl4pPr>
      <a:lvl5pPr algn="ctr" defTabSz="3751263" rtl="0" eaLnBrk="0" fontAlgn="base" hangingPunct="0">
        <a:spcBef>
          <a:spcPct val="0"/>
        </a:spcBef>
        <a:spcAft>
          <a:spcPct val="0"/>
        </a:spcAft>
        <a:defRPr sz="18000">
          <a:solidFill>
            <a:schemeClr val="tx2"/>
          </a:solidFill>
          <a:latin typeface="Arial" charset="0"/>
          <a:ea typeface="ヒラギノ角ゴ Pro W3" pitchFamily="48" charset="-128"/>
        </a:defRPr>
      </a:lvl5pPr>
      <a:lvl6pPr marL="373212" algn="ctr" defTabSz="3751562" rtl="0" fontAlgn="base">
        <a:spcBef>
          <a:spcPct val="0"/>
        </a:spcBef>
        <a:spcAft>
          <a:spcPct val="0"/>
        </a:spcAft>
        <a:defRPr sz="18000">
          <a:solidFill>
            <a:schemeClr val="tx2"/>
          </a:solidFill>
          <a:latin typeface="Arial" charset="0"/>
          <a:ea typeface="ヒラギノ角ゴ Pro W3" pitchFamily="48" charset="-128"/>
        </a:defRPr>
      </a:lvl6pPr>
      <a:lvl7pPr marL="746425" algn="ctr" defTabSz="3751562" rtl="0" fontAlgn="base">
        <a:spcBef>
          <a:spcPct val="0"/>
        </a:spcBef>
        <a:spcAft>
          <a:spcPct val="0"/>
        </a:spcAft>
        <a:defRPr sz="18000">
          <a:solidFill>
            <a:schemeClr val="tx2"/>
          </a:solidFill>
          <a:latin typeface="Arial" charset="0"/>
          <a:ea typeface="ヒラギノ角ゴ Pro W3" pitchFamily="48" charset="-128"/>
        </a:defRPr>
      </a:lvl7pPr>
      <a:lvl8pPr marL="1119637" algn="ctr" defTabSz="3751562" rtl="0" fontAlgn="base">
        <a:spcBef>
          <a:spcPct val="0"/>
        </a:spcBef>
        <a:spcAft>
          <a:spcPct val="0"/>
        </a:spcAft>
        <a:defRPr sz="18000">
          <a:solidFill>
            <a:schemeClr val="tx2"/>
          </a:solidFill>
          <a:latin typeface="Arial" charset="0"/>
          <a:ea typeface="ヒラギノ角ゴ Pro W3" pitchFamily="48" charset="-128"/>
        </a:defRPr>
      </a:lvl8pPr>
      <a:lvl9pPr marL="1492849" algn="ctr" defTabSz="3751562" rtl="0" fontAlgn="base">
        <a:spcBef>
          <a:spcPct val="0"/>
        </a:spcBef>
        <a:spcAft>
          <a:spcPct val="0"/>
        </a:spcAft>
        <a:defRPr sz="18000">
          <a:solidFill>
            <a:schemeClr val="tx2"/>
          </a:solidFill>
          <a:latin typeface="Arial" charset="0"/>
          <a:ea typeface="ヒラギノ角ゴ Pro W3" pitchFamily="48" charset="-128"/>
        </a:defRPr>
      </a:lvl9pPr>
    </p:titleStyle>
    <p:bodyStyle>
      <a:lvl1pPr marL="1404938" indent="-1404938" algn="l" defTabSz="3751263" rtl="0" eaLnBrk="0" fontAlgn="base" hangingPunct="0">
        <a:spcBef>
          <a:spcPct val="20000"/>
        </a:spcBef>
        <a:spcAft>
          <a:spcPct val="0"/>
        </a:spcAft>
        <a:buChar char="•"/>
        <a:defRPr sz="13200">
          <a:solidFill>
            <a:schemeClr val="tx1"/>
          </a:solidFill>
          <a:latin typeface="+mn-lt"/>
          <a:ea typeface="+mn-ea"/>
          <a:cs typeface="+mn-cs"/>
        </a:defRPr>
      </a:lvl1pPr>
      <a:lvl2pPr marL="3046413" indent="-1169988" algn="l" defTabSz="3751263" rtl="0" eaLnBrk="0" fontAlgn="base" hangingPunct="0">
        <a:spcBef>
          <a:spcPct val="20000"/>
        </a:spcBef>
        <a:spcAft>
          <a:spcPct val="0"/>
        </a:spcAft>
        <a:buChar char="–"/>
        <a:defRPr sz="11600">
          <a:solidFill>
            <a:schemeClr val="tx1"/>
          </a:solidFill>
          <a:latin typeface="+mn-lt"/>
          <a:ea typeface="+mn-ea"/>
        </a:defRPr>
      </a:lvl2pPr>
      <a:lvl3pPr marL="4689475" indent="-938213" algn="l" defTabSz="3751263" rtl="0" eaLnBrk="0" fontAlgn="base" hangingPunct="0">
        <a:spcBef>
          <a:spcPct val="20000"/>
        </a:spcBef>
        <a:spcAft>
          <a:spcPct val="0"/>
        </a:spcAft>
        <a:buChar char="•"/>
        <a:defRPr sz="9800">
          <a:solidFill>
            <a:schemeClr val="tx1"/>
          </a:solidFill>
          <a:latin typeface="+mn-lt"/>
          <a:ea typeface="+mn-ea"/>
        </a:defRPr>
      </a:lvl3pPr>
      <a:lvl4pPr marL="6562725" indent="-935038" algn="l" defTabSz="3751263" rtl="0" eaLnBrk="0" fontAlgn="base" hangingPunct="0">
        <a:spcBef>
          <a:spcPct val="20000"/>
        </a:spcBef>
        <a:spcAft>
          <a:spcPct val="0"/>
        </a:spcAft>
        <a:buChar char="–"/>
        <a:defRPr sz="8200">
          <a:solidFill>
            <a:schemeClr val="tx1"/>
          </a:solidFill>
          <a:latin typeface="+mn-lt"/>
          <a:ea typeface="+mn-ea"/>
        </a:defRPr>
      </a:lvl4pPr>
      <a:lvl5pPr marL="8439150" indent="-938213" algn="l" defTabSz="3751263" rtl="0" eaLnBrk="0" fontAlgn="base" hangingPunct="0">
        <a:spcBef>
          <a:spcPct val="20000"/>
        </a:spcBef>
        <a:spcAft>
          <a:spcPct val="0"/>
        </a:spcAft>
        <a:buChar char="»"/>
        <a:defRPr sz="8200">
          <a:solidFill>
            <a:schemeClr val="tx1"/>
          </a:solidFill>
          <a:latin typeface="+mn-lt"/>
          <a:ea typeface="+mn-ea"/>
        </a:defRPr>
      </a:lvl5pPr>
      <a:lvl6pPr marL="8813255" indent="-938214" algn="l" defTabSz="3751562" rtl="0" fontAlgn="base">
        <a:spcBef>
          <a:spcPct val="20000"/>
        </a:spcBef>
        <a:spcAft>
          <a:spcPct val="0"/>
        </a:spcAft>
        <a:buChar char="»"/>
        <a:defRPr sz="8200">
          <a:solidFill>
            <a:schemeClr val="tx1"/>
          </a:solidFill>
          <a:latin typeface="+mn-lt"/>
          <a:ea typeface="+mn-ea"/>
        </a:defRPr>
      </a:lvl6pPr>
      <a:lvl7pPr marL="9186467" indent="-938214" algn="l" defTabSz="3751562" rtl="0" fontAlgn="base">
        <a:spcBef>
          <a:spcPct val="20000"/>
        </a:spcBef>
        <a:spcAft>
          <a:spcPct val="0"/>
        </a:spcAft>
        <a:buChar char="»"/>
        <a:defRPr sz="8200">
          <a:solidFill>
            <a:schemeClr val="tx1"/>
          </a:solidFill>
          <a:latin typeface="+mn-lt"/>
          <a:ea typeface="+mn-ea"/>
        </a:defRPr>
      </a:lvl7pPr>
      <a:lvl8pPr marL="9559680" indent="-938214" algn="l" defTabSz="3751562" rtl="0" fontAlgn="base">
        <a:spcBef>
          <a:spcPct val="20000"/>
        </a:spcBef>
        <a:spcAft>
          <a:spcPct val="0"/>
        </a:spcAft>
        <a:buChar char="»"/>
        <a:defRPr sz="8200">
          <a:solidFill>
            <a:schemeClr val="tx1"/>
          </a:solidFill>
          <a:latin typeface="+mn-lt"/>
          <a:ea typeface="+mn-ea"/>
        </a:defRPr>
      </a:lvl8pPr>
      <a:lvl9pPr marL="9932892" indent="-938214" algn="l" defTabSz="3751562" rtl="0" fontAlgn="base">
        <a:spcBef>
          <a:spcPct val="20000"/>
        </a:spcBef>
        <a:spcAft>
          <a:spcPct val="0"/>
        </a:spcAft>
        <a:buChar char="»"/>
        <a:defRPr sz="8200">
          <a:solidFill>
            <a:schemeClr val="tx1"/>
          </a:solidFill>
          <a:latin typeface="+mn-lt"/>
          <a:ea typeface="+mn-ea"/>
        </a:defRPr>
      </a:lvl9pPr>
    </p:bodyStyle>
    <p:otherStyle>
      <a:defPPr>
        <a:defRPr lang="en-US"/>
      </a:defPPr>
      <a:lvl1pPr marL="0" algn="l" defTabSz="746425" rtl="0" eaLnBrk="1" latinLnBrk="0" hangingPunct="1">
        <a:defRPr sz="1500" kern="1200">
          <a:solidFill>
            <a:schemeClr val="tx1"/>
          </a:solidFill>
          <a:latin typeface="+mn-lt"/>
          <a:ea typeface="+mn-ea"/>
          <a:cs typeface="+mn-cs"/>
        </a:defRPr>
      </a:lvl1pPr>
      <a:lvl2pPr marL="373212" algn="l" defTabSz="746425" rtl="0" eaLnBrk="1" latinLnBrk="0" hangingPunct="1">
        <a:defRPr sz="1500" kern="1200">
          <a:solidFill>
            <a:schemeClr val="tx1"/>
          </a:solidFill>
          <a:latin typeface="+mn-lt"/>
          <a:ea typeface="+mn-ea"/>
          <a:cs typeface="+mn-cs"/>
        </a:defRPr>
      </a:lvl2pPr>
      <a:lvl3pPr marL="746425" algn="l" defTabSz="746425" rtl="0" eaLnBrk="1" latinLnBrk="0" hangingPunct="1">
        <a:defRPr sz="1500" kern="1200">
          <a:solidFill>
            <a:schemeClr val="tx1"/>
          </a:solidFill>
          <a:latin typeface="+mn-lt"/>
          <a:ea typeface="+mn-ea"/>
          <a:cs typeface="+mn-cs"/>
        </a:defRPr>
      </a:lvl3pPr>
      <a:lvl4pPr marL="1119637" algn="l" defTabSz="746425" rtl="0" eaLnBrk="1" latinLnBrk="0" hangingPunct="1">
        <a:defRPr sz="1500" kern="1200">
          <a:solidFill>
            <a:schemeClr val="tx1"/>
          </a:solidFill>
          <a:latin typeface="+mn-lt"/>
          <a:ea typeface="+mn-ea"/>
          <a:cs typeface="+mn-cs"/>
        </a:defRPr>
      </a:lvl4pPr>
      <a:lvl5pPr marL="1492849" algn="l" defTabSz="746425" rtl="0" eaLnBrk="1" latinLnBrk="0" hangingPunct="1">
        <a:defRPr sz="1500" kern="1200">
          <a:solidFill>
            <a:schemeClr val="tx1"/>
          </a:solidFill>
          <a:latin typeface="+mn-lt"/>
          <a:ea typeface="+mn-ea"/>
          <a:cs typeface="+mn-cs"/>
        </a:defRPr>
      </a:lvl5pPr>
      <a:lvl6pPr marL="1866062" algn="l" defTabSz="746425" rtl="0" eaLnBrk="1" latinLnBrk="0" hangingPunct="1">
        <a:defRPr sz="1500" kern="1200">
          <a:solidFill>
            <a:schemeClr val="tx1"/>
          </a:solidFill>
          <a:latin typeface="+mn-lt"/>
          <a:ea typeface="+mn-ea"/>
          <a:cs typeface="+mn-cs"/>
        </a:defRPr>
      </a:lvl6pPr>
      <a:lvl7pPr marL="2239274" algn="l" defTabSz="746425" rtl="0" eaLnBrk="1" latinLnBrk="0" hangingPunct="1">
        <a:defRPr sz="1500" kern="1200">
          <a:solidFill>
            <a:schemeClr val="tx1"/>
          </a:solidFill>
          <a:latin typeface="+mn-lt"/>
          <a:ea typeface="+mn-ea"/>
          <a:cs typeface="+mn-cs"/>
        </a:defRPr>
      </a:lvl7pPr>
      <a:lvl8pPr marL="2612487" algn="l" defTabSz="746425" rtl="0" eaLnBrk="1" latinLnBrk="0" hangingPunct="1">
        <a:defRPr sz="1500" kern="1200">
          <a:solidFill>
            <a:schemeClr val="tx1"/>
          </a:solidFill>
          <a:latin typeface="+mn-lt"/>
          <a:ea typeface="+mn-ea"/>
          <a:cs typeface="+mn-cs"/>
        </a:defRPr>
      </a:lvl8pPr>
      <a:lvl9pPr marL="2985699" algn="l" defTabSz="74642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jpeg"/><Relationship Id="rId18" Type="http://schemas.openxmlformats.org/officeDocument/2006/relationships/image" Target="../media/image15.jpeg"/><Relationship Id="rId26" Type="http://schemas.openxmlformats.org/officeDocument/2006/relationships/image" Target="../media/image23.tiff"/><Relationship Id="rId39" Type="http://schemas.openxmlformats.org/officeDocument/2006/relationships/image" Target="../media/image35.png"/><Relationship Id="rId21" Type="http://schemas.openxmlformats.org/officeDocument/2006/relationships/image" Target="../media/image18.tiff"/><Relationship Id="rId34" Type="http://schemas.openxmlformats.org/officeDocument/2006/relationships/image" Target="../media/image31.jpeg"/><Relationship Id="rId42" Type="http://schemas.openxmlformats.org/officeDocument/2006/relationships/image" Target="../media/image38.png"/><Relationship Id="rId47" Type="http://schemas.openxmlformats.org/officeDocument/2006/relationships/image" Target="../media/image43.png"/><Relationship Id="rId50" Type="http://schemas.openxmlformats.org/officeDocument/2006/relationships/image" Target="../media/image46.tiff"/><Relationship Id="rId55" Type="http://schemas.openxmlformats.org/officeDocument/2006/relationships/image" Target="../media/image51.png"/><Relationship Id="rId7" Type="http://schemas.openxmlformats.org/officeDocument/2006/relationships/image" Target="../media/image4.png"/><Relationship Id="rId2" Type="http://schemas.openxmlformats.org/officeDocument/2006/relationships/notesSlide" Target="../notesSlides/notesSlide1.xml"/><Relationship Id="rId16" Type="http://schemas.openxmlformats.org/officeDocument/2006/relationships/image" Target="../media/image13.jpeg"/><Relationship Id="rId29" Type="http://schemas.openxmlformats.org/officeDocument/2006/relationships/image" Target="../media/image26.tiff"/><Relationship Id="rId11" Type="http://schemas.openxmlformats.org/officeDocument/2006/relationships/image" Target="../media/image8.jpeg"/><Relationship Id="rId24" Type="http://schemas.openxmlformats.org/officeDocument/2006/relationships/image" Target="../media/image21.tiff"/><Relationship Id="rId32" Type="http://schemas.openxmlformats.org/officeDocument/2006/relationships/image" Target="../media/image29.tiff"/><Relationship Id="rId37" Type="http://schemas.openxmlformats.org/officeDocument/2006/relationships/image" Target="../media/image34.png"/><Relationship Id="rId40" Type="http://schemas.openxmlformats.org/officeDocument/2006/relationships/image" Target="../media/image36.tiff"/><Relationship Id="rId45" Type="http://schemas.openxmlformats.org/officeDocument/2006/relationships/image" Target="../media/image41.png"/><Relationship Id="rId53" Type="http://schemas.openxmlformats.org/officeDocument/2006/relationships/image" Target="../media/image49.jpeg"/><Relationship Id="rId5" Type="http://schemas.openxmlformats.org/officeDocument/2006/relationships/image" Target="../media/image2.png"/><Relationship Id="rId10" Type="http://schemas.openxmlformats.org/officeDocument/2006/relationships/image" Target="../media/image7.jpeg"/><Relationship Id="rId19" Type="http://schemas.openxmlformats.org/officeDocument/2006/relationships/image" Target="../media/image16.tiff"/><Relationship Id="rId31" Type="http://schemas.openxmlformats.org/officeDocument/2006/relationships/image" Target="../media/image28.tiff"/><Relationship Id="rId44" Type="http://schemas.openxmlformats.org/officeDocument/2006/relationships/image" Target="../media/image40.png"/><Relationship Id="rId52" Type="http://schemas.openxmlformats.org/officeDocument/2006/relationships/image" Target="../media/image48.png"/><Relationship Id="rId4" Type="http://schemas.openxmlformats.org/officeDocument/2006/relationships/image" Target="../media/image1.png"/><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tiff"/><Relationship Id="rId27" Type="http://schemas.openxmlformats.org/officeDocument/2006/relationships/image" Target="../media/image24.tiff"/><Relationship Id="rId30" Type="http://schemas.openxmlformats.org/officeDocument/2006/relationships/image" Target="../media/image27.tiff"/><Relationship Id="rId35" Type="http://schemas.openxmlformats.org/officeDocument/2006/relationships/image" Target="../media/image32.jpeg"/><Relationship Id="rId43" Type="http://schemas.openxmlformats.org/officeDocument/2006/relationships/image" Target="../media/image39.png"/><Relationship Id="rId48" Type="http://schemas.openxmlformats.org/officeDocument/2006/relationships/image" Target="../media/image44.png"/><Relationship Id="rId56" Type="http://schemas.openxmlformats.org/officeDocument/2006/relationships/image" Target="../media/image52.png"/><Relationship Id="rId8" Type="http://schemas.openxmlformats.org/officeDocument/2006/relationships/image" Target="../media/image5.png"/><Relationship Id="rId51" Type="http://schemas.openxmlformats.org/officeDocument/2006/relationships/image" Target="../media/image47.tiff"/><Relationship Id="rId3" Type="http://schemas.openxmlformats.org/officeDocument/2006/relationships/hyperlink" Target="http://forum.mikroscopia.com/topic/9649-triceratium-pentacrinus/" TargetMode="External"/><Relationship Id="rId12" Type="http://schemas.openxmlformats.org/officeDocument/2006/relationships/image" Target="../media/image9.jpeg"/><Relationship Id="rId17" Type="http://schemas.openxmlformats.org/officeDocument/2006/relationships/image" Target="../media/image14.jpeg"/><Relationship Id="rId25" Type="http://schemas.openxmlformats.org/officeDocument/2006/relationships/image" Target="../media/image22.tiff"/><Relationship Id="rId33" Type="http://schemas.openxmlformats.org/officeDocument/2006/relationships/image" Target="../media/image30.tiff"/><Relationship Id="rId38" Type="http://schemas.microsoft.com/office/2007/relationships/hdphoto" Target="../media/hdphoto1.wdp"/><Relationship Id="rId46" Type="http://schemas.openxmlformats.org/officeDocument/2006/relationships/image" Target="../media/image42.png"/><Relationship Id="rId20" Type="http://schemas.openxmlformats.org/officeDocument/2006/relationships/image" Target="../media/image17.tiff"/><Relationship Id="rId41" Type="http://schemas.openxmlformats.org/officeDocument/2006/relationships/image" Target="../media/image37.tiff"/><Relationship Id="rId54"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image" Target="../media/image3.png"/><Relationship Id="rId15" Type="http://schemas.openxmlformats.org/officeDocument/2006/relationships/image" Target="../media/image12.jpeg"/><Relationship Id="rId23" Type="http://schemas.openxmlformats.org/officeDocument/2006/relationships/image" Target="../media/image20.tiff"/><Relationship Id="rId28" Type="http://schemas.openxmlformats.org/officeDocument/2006/relationships/image" Target="../media/image25.tiff"/><Relationship Id="rId36" Type="http://schemas.openxmlformats.org/officeDocument/2006/relationships/image" Target="../media/image33.jpeg"/><Relationship Id="rId4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CustomShape 1"/>
          <p:cNvSpPr/>
          <p:nvPr/>
        </p:nvSpPr>
        <p:spPr>
          <a:xfrm>
            <a:off x="0" y="5237280"/>
            <a:ext cx="30173760" cy="3381480"/>
          </a:xfrm>
          <a:prstGeom prst="rect">
            <a:avLst/>
          </a:prstGeom>
          <a:solidFill>
            <a:srgbClr val="014B96"/>
          </a:solidFill>
          <a:ln>
            <a:noFill/>
          </a:ln>
        </p:spPr>
        <p:style>
          <a:lnRef idx="0">
            <a:scrgbClr r="0" g="0" b="0"/>
          </a:lnRef>
          <a:fillRef idx="0">
            <a:scrgbClr r="0" g="0" b="0"/>
          </a:fillRef>
          <a:effectRef idx="0">
            <a:scrgbClr r="0" g="0" b="0"/>
          </a:effectRef>
          <a:fontRef idx="minor"/>
        </p:style>
      </p:sp>
      <p:sp>
        <p:nvSpPr>
          <p:cNvPr id="70" name="CustomShape 2"/>
          <p:cNvSpPr/>
          <p:nvPr/>
        </p:nvSpPr>
        <p:spPr>
          <a:xfrm>
            <a:off x="0" y="0"/>
            <a:ext cx="30173760" cy="5235840"/>
          </a:xfrm>
          <a:prstGeom prst="rect">
            <a:avLst/>
          </a:prstGeom>
          <a:solidFill>
            <a:srgbClr val="0988B4"/>
          </a:solidFill>
          <a:ln>
            <a:noFill/>
          </a:ln>
        </p:spPr>
        <p:style>
          <a:lnRef idx="0">
            <a:scrgbClr r="0" g="0" b="0"/>
          </a:lnRef>
          <a:fillRef idx="0">
            <a:scrgbClr r="0" g="0" b="0"/>
          </a:fillRef>
          <a:effectRef idx="0">
            <a:scrgbClr r="0" g="0" b="0"/>
          </a:effectRef>
          <a:fontRef idx="minor"/>
        </p:style>
        <p:txBody>
          <a:bodyPr/>
          <a:lstStyle/>
          <a:p>
            <a:endParaRPr lang="tr-TR" dirty="0"/>
          </a:p>
        </p:txBody>
      </p:sp>
      <p:sp>
        <p:nvSpPr>
          <p:cNvPr id="72" name="CustomShape 4"/>
          <p:cNvSpPr/>
          <p:nvPr/>
        </p:nvSpPr>
        <p:spPr>
          <a:xfrm>
            <a:off x="152280" y="39915600"/>
            <a:ext cx="3656160" cy="622800"/>
          </a:xfrm>
          <a:prstGeom prst="rect">
            <a:avLst/>
          </a:prstGeom>
          <a:solidFill>
            <a:schemeClr val="tx1"/>
          </a:solidFill>
          <a:ln w="9360">
            <a:noFill/>
          </a:ln>
        </p:spPr>
        <p:style>
          <a:lnRef idx="0">
            <a:scrgbClr r="0" g="0" b="0"/>
          </a:lnRef>
          <a:fillRef idx="0">
            <a:scrgbClr r="0" g="0" b="0"/>
          </a:fillRef>
          <a:effectRef idx="0">
            <a:scrgbClr r="0" g="0" b="0"/>
          </a:effectRef>
          <a:fontRef idx="minor"/>
        </p:style>
        <p:txBody>
          <a:bodyPr lIns="74520" tIns="37440" rIns="74520" bIns="37440"/>
          <a:lstStyle/>
          <a:p>
            <a:pPr>
              <a:lnSpc>
                <a:spcPct val="100000"/>
              </a:lnSpc>
            </a:pPr>
            <a:r>
              <a:rPr lang="en-US" sz="3600" b="1" strike="noStrike" spc="-1" dirty="0">
                <a:solidFill>
                  <a:srgbClr val="FFFFFF"/>
                </a:solidFill>
                <a:uFill>
                  <a:solidFill>
                    <a:srgbClr val="FFFFFF"/>
                  </a:solidFill>
                </a:uFill>
                <a:latin typeface="Arial"/>
                <a:ea typeface="ヒラギノ角ゴ Pro W3"/>
              </a:rPr>
              <a:t> REFERENCES</a:t>
            </a:r>
            <a:endParaRPr lang="en-US" sz="1800" strike="noStrike" spc="-1" dirty="0">
              <a:solidFill>
                <a:srgbClr val="000000"/>
              </a:solidFill>
              <a:uFill>
                <a:solidFill>
                  <a:srgbClr val="FFFFFF"/>
                </a:solidFill>
              </a:uFill>
              <a:latin typeface="Arial"/>
            </a:endParaRPr>
          </a:p>
        </p:txBody>
      </p:sp>
      <p:sp>
        <p:nvSpPr>
          <p:cNvPr id="73" name="CustomShape 5"/>
          <p:cNvSpPr/>
          <p:nvPr/>
        </p:nvSpPr>
        <p:spPr>
          <a:xfrm>
            <a:off x="272160" y="40462200"/>
            <a:ext cx="14793840" cy="2058038"/>
          </a:xfrm>
          <a:prstGeom prst="rect">
            <a:avLst/>
          </a:prstGeom>
          <a:noFill/>
          <a:ln>
            <a:noFill/>
          </a:ln>
        </p:spPr>
        <p:style>
          <a:lnRef idx="0">
            <a:scrgbClr r="0" g="0" b="0"/>
          </a:lnRef>
          <a:fillRef idx="0">
            <a:scrgbClr r="0" g="0" b="0"/>
          </a:fillRef>
          <a:effectRef idx="0">
            <a:scrgbClr r="0" g="0" b="0"/>
          </a:effectRef>
          <a:fontRef idx="minor"/>
        </p:style>
        <p:txBody>
          <a:bodyPr lIns="74520" tIns="37440" rIns="74520" bIns="37440"/>
          <a:lstStyle/>
          <a:p>
            <a:r>
              <a:rPr lang="en-US" sz="2000" strike="noStrike" spc="-1" dirty="0">
                <a:solidFill>
                  <a:srgbClr val="000000"/>
                </a:solidFill>
                <a:uFill>
                  <a:solidFill>
                    <a:srgbClr val="FFFFFF"/>
                  </a:solidFill>
                </a:uFill>
                <a:latin typeface="Arial"/>
                <a:ea typeface="ヒラギノ角ゴ Pro W3"/>
              </a:rPr>
              <a:t>[1]</a:t>
            </a:r>
            <a:r>
              <a:rPr lang="tr-TR" sz="2000" strike="noStrike" spc="-1" dirty="0">
                <a:solidFill>
                  <a:srgbClr val="000000"/>
                </a:solidFill>
                <a:uFill>
                  <a:solidFill>
                    <a:srgbClr val="FFFFFF"/>
                  </a:solidFill>
                </a:uFill>
                <a:latin typeface="Arial"/>
                <a:ea typeface="ヒラギノ角ゴ Pro W3"/>
              </a:rPr>
              <a:t> </a:t>
            </a:r>
            <a:r>
              <a:rPr lang="de-DE" sz="2000" dirty="0"/>
              <a:t>Adolf Schmidt - Atlas der Diatomaceenkunde Plate 98 / Figs 7, 9-10</a:t>
            </a:r>
            <a:endParaRPr lang="tr-TR" sz="2000" dirty="0"/>
          </a:p>
          <a:p>
            <a:r>
              <a:rPr lang="tr-TR" sz="2000" dirty="0"/>
              <a:t>[2] Dominique Prades. </a:t>
            </a:r>
            <a:r>
              <a:rPr lang="tr-TR" sz="2000" dirty="0">
                <a:hlinkClick r:id="rId3"/>
              </a:rPr>
              <a:t>http://forum.mikroscopia.com/topic/9649-triceratium-pentacrinus/</a:t>
            </a:r>
            <a:endParaRPr lang="tr-TR" sz="2000" dirty="0"/>
          </a:p>
          <a:p>
            <a:r>
              <a:rPr lang="en-US" sz="2000" strike="noStrike" spc="-1" dirty="0">
                <a:solidFill>
                  <a:srgbClr val="000000"/>
                </a:solidFill>
                <a:uFill>
                  <a:solidFill>
                    <a:srgbClr val="FFFFFF"/>
                  </a:solidFill>
                </a:uFill>
                <a:latin typeface="Arial"/>
                <a:ea typeface="ヒラギノ角ゴ Pro W3"/>
              </a:rPr>
              <a:t>[</a:t>
            </a:r>
            <a:r>
              <a:rPr lang="tr-TR" sz="2000" spc="-1" dirty="0">
                <a:solidFill>
                  <a:srgbClr val="000000"/>
                </a:solidFill>
                <a:uFill>
                  <a:solidFill>
                    <a:srgbClr val="FFFFFF"/>
                  </a:solidFill>
                </a:uFill>
                <a:latin typeface="Arial"/>
                <a:ea typeface="ヒラギノ角ゴ Pro W3"/>
              </a:rPr>
              <a:t>3</a:t>
            </a:r>
            <a:r>
              <a:rPr lang="en-US" sz="2000" strike="noStrike" spc="-1" dirty="0">
                <a:solidFill>
                  <a:srgbClr val="000000"/>
                </a:solidFill>
                <a:uFill>
                  <a:solidFill>
                    <a:srgbClr val="FFFFFF"/>
                  </a:solidFill>
                </a:uFill>
                <a:latin typeface="Arial"/>
                <a:ea typeface="ヒラギノ角ゴ Pro W3"/>
              </a:rPr>
              <a:t>] </a:t>
            </a:r>
            <a:r>
              <a:rPr lang="tr-TR" sz="2000" spc="-1" dirty="0" err="1">
                <a:solidFill>
                  <a:srgbClr val="000000"/>
                </a:solidFill>
                <a:uFill>
                  <a:solidFill>
                    <a:srgbClr val="FFFFFF"/>
                  </a:solidFill>
                </a:uFill>
                <a:latin typeface="Arial"/>
                <a:ea typeface="ヒラギノ角ゴ Pro W3"/>
              </a:rPr>
              <a:t>Zeiss</a:t>
            </a:r>
            <a:r>
              <a:rPr lang="tr-TR" sz="2000" spc="-1" dirty="0">
                <a:solidFill>
                  <a:srgbClr val="000000"/>
                </a:solidFill>
                <a:uFill>
                  <a:solidFill>
                    <a:srgbClr val="FFFFFF"/>
                  </a:solidFill>
                </a:uFill>
                <a:latin typeface="Arial"/>
                <a:ea typeface="ヒラギノ角ゴ Pro W3"/>
              </a:rPr>
              <a:t> </a:t>
            </a:r>
            <a:r>
              <a:rPr lang="tr-TR" sz="2000" spc="-1" dirty="0" err="1">
                <a:solidFill>
                  <a:srgbClr val="000000"/>
                </a:solidFill>
                <a:uFill>
                  <a:solidFill>
                    <a:srgbClr val="FFFFFF"/>
                  </a:solidFill>
                </a:uFill>
                <a:latin typeface="Arial"/>
                <a:ea typeface="ヒラギノ角ゴ Pro W3"/>
              </a:rPr>
              <a:t>microscopy</a:t>
            </a:r>
            <a:r>
              <a:rPr lang="tr-TR" sz="2000" spc="-1" dirty="0">
                <a:solidFill>
                  <a:srgbClr val="000000"/>
                </a:solidFill>
                <a:uFill>
                  <a:solidFill>
                    <a:srgbClr val="FFFFFF"/>
                  </a:solidFill>
                </a:uFill>
                <a:latin typeface="Arial"/>
                <a:ea typeface="ヒラギノ角ゴ Pro W3"/>
              </a:rPr>
              <a:t> online </a:t>
            </a:r>
            <a:r>
              <a:rPr lang="tr-TR" sz="2000" spc="-1" dirty="0" err="1">
                <a:solidFill>
                  <a:srgbClr val="000000"/>
                </a:solidFill>
                <a:uFill>
                  <a:solidFill>
                    <a:srgbClr val="FFFFFF"/>
                  </a:solidFill>
                </a:uFill>
                <a:latin typeface="Arial"/>
                <a:ea typeface="ヒラギノ角ゴ Pro W3"/>
              </a:rPr>
              <a:t>campus</a:t>
            </a:r>
            <a:r>
              <a:rPr lang="tr-TR" sz="2000" spc="-1" dirty="0">
                <a:solidFill>
                  <a:srgbClr val="000000"/>
                </a:solidFill>
                <a:uFill>
                  <a:solidFill>
                    <a:srgbClr val="FFFFFF"/>
                  </a:solidFill>
                </a:uFill>
                <a:latin typeface="Arial"/>
                <a:ea typeface="ヒラギノ角ゴ Pro W3"/>
              </a:rPr>
              <a:t>, Florida </a:t>
            </a:r>
            <a:r>
              <a:rPr lang="tr-TR" sz="2000" spc="-1" dirty="0" err="1">
                <a:solidFill>
                  <a:srgbClr val="000000"/>
                </a:solidFill>
                <a:uFill>
                  <a:solidFill>
                    <a:srgbClr val="FFFFFF"/>
                  </a:solidFill>
                </a:uFill>
                <a:latin typeface="Arial"/>
                <a:ea typeface="ヒラギノ角ゴ Pro W3"/>
              </a:rPr>
              <a:t>State</a:t>
            </a:r>
            <a:r>
              <a:rPr lang="tr-TR" sz="2000" spc="-1" dirty="0">
                <a:solidFill>
                  <a:srgbClr val="000000"/>
                </a:solidFill>
                <a:uFill>
                  <a:solidFill>
                    <a:srgbClr val="FFFFFF"/>
                  </a:solidFill>
                </a:uFill>
                <a:latin typeface="Arial"/>
                <a:ea typeface="ヒラギノ角ゴ Pro W3"/>
              </a:rPr>
              <a:t> </a:t>
            </a:r>
            <a:r>
              <a:rPr lang="tr-TR" sz="2000" spc="-1" dirty="0" err="1">
                <a:solidFill>
                  <a:srgbClr val="000000"/>
                </a:solidFill>
                <a:uFill>
                  <a:solidFill>
                    <a:srgbClr val="FFFFFF"/>
                  </a:solidFill>
                </a:uFill>
                <a:latin typeface="Arial"/>
                <a:ea typeface="ヒラギノ角ゴ Pro W3"/>
              </a:rPr>
              <a:t>University</a:t>
            </a:r>
            <a:r>
              <a:rPr lang="tr-TR" sz="2000" spc="-1" dirty="0">
                <a:solidFill>
                  <a:srgbClr val="000000"/>
                </a:solidFill>
                <a:uFill>
                  <a:solidFill>
                    <a:srgbClr val="FFFFFF"/>
                  </a:solidFill>
                </a:uFill>
                <a:latin typeface="Arial"/>
                <a:ea typeface="ヒラギノ角ゴ Pro W3"/>
              </a:rPr>
              <a:t>. </a:t>
            </a:r>
            <a:endParaRPr lang="en-US" sz="1800" strike="noStrike" spc="-1" dirty="0">
              <a:solidFill>
                <a:srgbClr val="000000"/>
              </a:solidFill>
              <a:uFill>
                <a:solidFill>
                  <a:srgbClr val="FFFFFF"/>
                </a:solidFill>
              </a:uFill>
              <a:latin typeface="Arial"/>
            </a:endParaRPr>
          </a:p>
          <a:p>
            <a:pPr>
              <a:lnSpc>
                <a:spcPct val="100000"/>
              </a:lnSpc>
            </a:pPr>
            <a:r>
              <a:rPr lang="en-US" sz="2000" strike="noStrike" spc="-1" dirty="0">
                <a:solidFill>
                  <a:srgbClr val="000000"/>
                </a:solidFill>
                <a:uFill>
                  <a:solidFill>
                    <a:srgbClr val="FFFFFF"/>
                  </a:solidFill>
                </a:uFill>
                <a:latin typeface="Arial"/>
                <a:ea typeface="ヒラギノ角ゴ Pro W3"/>
              </a:rPr>
              <a:t>[</a:t>
            </a:r>
            <a:r>
              <a:rPr lang="tr-TR" sz="2000" strike="noStrike" spc="-1" dirty="0">
                <a:solidFill>
                  <a:srgbClr val="000000"/>
                </a:solidFill>
                <a:uFill>
                  <a:solidFill>
                    <a:srgbClr val="FFFFFF"/>
                  </a:solidFill>
                </a:uFill>
                <a:latin typeface="Arial"/>
                <a:ea typeface="ヒラギノ角ゴ Pro W3"/>
              </a:rPr>
              <a:t>4</a:t>
            </a:r>
            <a:r>
              <a:rPr lang="en-US" sz="2000" strike="noStrike" spc="-1" dirty="0">
                <a:solidFill>
                  <a:srgbClr val="000000"/>
                </a:solidFill>
                <a:uFill>
                  <a:solidFill>
                    <a:srgbClr val="FFFFFF"/>
                  </a:solidFill>
                </a:uFill>
                <a:latin typeface="Arial"/>
                <a:ea typeface="ヒラギノ角ゴ Pro W3"/>
              </a:rPr>
              <a:t>] </a:t>
            </a:r>
            <a:r>
              <a:rPr lang="en-US" sz="2000" spc="-1" dirty="0">
                <a:solidFill>
                  <a:srgbClr val="000000"/>
                </a:solidFill>
                <a:uFill>
                  <a:solidFill>
                    <a:srgbClr val="FFFFFF"/>
                  </a:solidFill>
                </a:uFill>
              </a:rPr>
              <a:t>Elizabeth </a:t>
            </a:r>
            <a:r>
              <a:rPr lang="en-US" sz="2000" spc="-1" dirty="0" err="1">
                <a:solidFill>
                  <a:srgbClr val="000000"/>
                </a:solidFill>
                <a:uFill>
                  <a:solidFill>
                    <a:srgbClr val="FFFFFF"/>
                  </a:solidFill>
                </a:uFill>
              </a:rPr>
              <a:t>Trembath</a:t>
            </a:r>
            <a:r>
              <a:rPr lang="en-US" sz="2000" spc="-1" dirty="0">
                <a:solidFill>
                  <a:srgbClr val="000000"/>
                </a:solidFill>
                <a:uFill>
                  <a:solidFill>
                    <a:srgbClr val="FFFFFF"/>
                  </a:solidFill>
                </a:uFill>
              </a:rPr>
              <a:t>-Reichert, Jonathan Paul Wilson, Shawn E. </a:t>
            </a:r>
            <a:r>
              <a:rPr lang="en-US" sz="2000" spc="-1" dirty="0" err="1">
                <a:solidFill>
                  <a:srgbClr val="000000"/>
                </a:solidFill>
                <a:uFill>
                  <a:solidFill>
                    <a:srgbClr val="FFFFFF"/>
                  </a:solidFill>
                </a:uFill>
              </a:rPr>
              <a:t>McGlynn</a:t>
            </a:r>
            <a:r>
              <a:rPr lang="en-US" sz="2000" spc="-1" dirty="0">
                <a:solidFill>
                  <a:srgbClr val="000000"/>
                </a:solidFill>
                <a:uFill>
                  <a:solidFill>
                    <a:srgbClr val="FFFFFF"/>
                  </a:solidFill>
                </a:uFill>
              </a:rPr>
              <a:t> and Woodward W. </a:t>
            </a:r>
            <a:r>
              <a:rPr lang="en-US" sz="2000" spc="-1" dirty="0" err="1">
                <a:solidFill>
                  <a:srgbClr val="000000"/>
                </a:solidFill>
                <a:uFill>
                  <a:solidFill>
                    <a:srgbClr val="FFFFFF"/>
                  </a:solidFill>
                </a:uFill>
              </a:rPr>
              <a:t>Fischera</a:t>
            </a:r>
            <a:r>
              <a:rPr lang="en-US" sz="2000" i="1" strike="noStrike" spc="-1" dirty="0">
                <a:solidFill>
                  <a:srgbClr val="000000"/>
                </a:solidFill>
                <a:uFill>
                  <a:solidFill>
                    <a:srgbClr val="FFFFFF"/>
                  </a:solidFill>
                </a:uFill>
                <a:latin typeface="Arial"/>
                <a:ea typeface="ヒラギノ角ゴ Pro W3"/>
              </a:rPr>
              <a:t>. </a:t>
            </a:r>
            <a:r>
              <a:rPr lang="tr-TR" sz="2000" i="1" spc="-1" dirty="0">
                <a:solidFill>
                  <a:srgbClr val="000000"/>
                </a:solidFill>
                <a:uFill>
                  <a:solidFill>
                    <a:srgbClr val="FFFFFF"/>
                  </a:solidFill>
                </a:uFill>
                <a:latin typeface="Arial"/>
                <a:ea typeface="ヒラギノ角ゴ Pro W3"/>
              </a:rPr>
              <a:t>PNAS</a:t>
            </a:r>
            <a:r>
              <a:rPr lang="en-US" sz="2000" i="1" strike="noStrike" spc="-1" dirty="0">
                <a:solidFill>
                  <a:srgbClr val="000000"/>
                </a:solidFill>
                <a:uFill>
                  <a:solidFill>
                    <a:srgbClr val="FFFFFF"/>
                  </a:solidFill>
                </a:uFill>
                <a:latin typeface="Arial"/>
                <a:ea typeface="ヒラギノ角ゴ Pro W3"/>
              </a:rPr>
              <a:t>,</a:t>
            </a:r>
            <a:r>
              <a:rPr lang="en-US" sz="2000" strike="noStrike" spc="-1" dirty="0">
                <a:solidFill>
                  <a:srgbClr val="000000"/>
                </a:solidFill>
                <a:uFill>
                  <a:solidFill>
                    <a:srgbClr val="FFFFFF"/>
                  </a:solidFill>
                </a:uFill>
                <a:latin typeface="Arial"/>
                <a:ea typeface="ヒラギノ角ゴ Pro W3"/>
              </a:rPr>
              <a:t>  </a:t>
            </a:r>
            <a:r>
              <a:rPr lang="en-US" sz="2000" b="1" strike="noStrike" spc="-1" dirty="0">
                <a:solidFill>
                  <a:srgbClr val="000000"/>
                </a:solidFill>
                <a:uFill>
                  <a:solidFill>
                    <a:srgbClr val="FFFFFF"/>
                  </a:solidFill>
                </a:uFill>
                <a:latin typeface="Arial"/>
                <a:ea typeface="ヒラギノ角ゴ Pro W3"/>
              </a:rPr>
              <a:t>201</a:t>
            </a:r>
            <a:r>
              <a:rPr lang="tr-TR" sz="2000" b="1" strike="noStrike" spc="-1" dirty="0">
                <a:solidFill>
                  <a:srgbClr val="000000"/>
                </a:solidFill>
                <a:uFill>
                  <a:solidFill>
                    <a:srgbClr val="FFFFFF"/>
                  </a:solidFill>
                </a:uFill>
                <a:latin typeface="Arial"/>
                <a:ea typeface="ヒラギノ角ゴ Pro W3"/>
              </a:rPr>
              <a:t>5</a:t>
            </a:r>
            <a:r>
              <a:rPr lang="en-US" sz="2000" strike="noStrike" spc="-1" dirty="0">
                <a:solidFill>
                  <a:srgbClr val="000000"/>
                </a:solidFill>
                <a:uFill>
                  <a:solidFill>
                    <a:srgbClr val="FFFFFF"/>
                  </a:solidFill>
                </a:uFill>
                <a:latin typeface="Arial"/>
                <a:ea typeface="ヒラギノ角ゴ Pro W3"/>
              </a:rPr>
              <a:t>. </a:t>
            </a:r>
            <a:r>
              <a:rPr lang="en-US" sz="2000" i="1" strike="noStrike" spc="-1" dirty="0">
                <a:solidFill>
                  <a:srgbClr val="000000"/>
                </a:solidFill>
                <a:uFill>
                  <a:solidFill>
                    <a:srgbClr val="FFFFFF"/>
                  </a:solidFill>
                </a:uFill>
                <a:latin typeface="Arial"/>
                <a:ea typeface="ヒラギノ角ゴ Pro W3"/>
              </a:rPr>
              <a:t>2</a:t>
            </a:r>
            <a:r>
              <a:rPr lang="en-US" sz="2000" strike="noStrike" spc="-1" dirty="0">
                <a:solidFill>
                  <a:srgbClr val="000000"/>
                </a:solidFill>
                <a:uFill>
                  <a:solidFill>
                    <a:srgbClr val="FFFFFF"/>
                  </a:solidFill>
                </a:uFill>
                <a:latin typeface="Arial"/>
                <a:ea typeface="ヒラギノ角ゴ Pro W3"/>
              </a:rPr>
              <a:t>, 3</a:t>
            </a:r>
            <a:endParaRPr lang="en-US" sz="1800" strike="noStrike" spc="-1" dirty="0">
              <a:solidFill>
                <a:srgbClr val="000000"/>
              </a:solidFill>
              <a:uFill>
                <a:solidFill>
                  <a:srgbClr val="FFFFFF"/>
                </a:solidFill>
              </a:uFill>
              <a:latin typeface="Arial"/>
            </a:endParaRPr>
          </a:p>
          <a:p>
            <a:pPr>
              <a:lnSpc>
                <a:spcPct val="100000"/>
              </a:lnSpc>
            </a:pPr>
            <a:r>
              <a:rPr lang="en-US" sz="2000" strike="noStrike" spc="-1" dirty="0">
                <a:solidFill>
                  <a:srgbClr val="000000"/>
                </a:solidFill>
                <a:uFill>
                  <a:solidFill>
                    <a:srgbClr val="FFFFFF"/>
                  </a:solidFill>
                </a:uFill>
                <a:latin typeface="Arial"/>
                <a:ea typeface="ヒラギノ角ゴ Pro W3"/>
              </a:rPr>
              <a:t>[</a:t>
            </a:r>
            <a:r>
              <a:rPr lang="tr-TR" sz="2000" strike="noStrike" spc="-1" dirty="0">
                <a:solidFill>
                  <a:srgbClr val="000000"/>
                </a:solidFill>
                <a:uFill>
                  <a:solidFill>
                    <a:srgbClr val="FFFFFF"/>
                  </a:solidFill>
                </a:uFill>
                <a:latin typeface="Arial"/>
                <a:ea typeface="ヒラギノ角ゴ Pro W3"/>
              </a:rPr>
              <a:t>5</a:t>
            </a:r>
            <a:r>
              <a:rPr lang="en-US" sz="2000" spc="-1" dirty="0">
                <a:solidFill>
                  <a:srgbClr val="000000"/>
                </a:solidFill>
                <a:uFill>
                  <a:solidFill>
                    <a:srgbClr val="FFFFFF"/>
                  </a:solidFill>
                </a:uFill>
              </a:rPr>
              <a:t>] Laura Senior, Matthew P. Crump, Christopher Williams, Paula J. Booth, Stephen </a:t>
            </a:r>
            <a:r>
              <a:rPr lang="en-US" sz="2000" spc="-1" dirty="0" err="1">
                <a:solidFill>
                  <a:srgbClr val="000000"/>
                </a:solidFill>
                <a:uFill>
                  <a:solidFill>
                    <a:srgbClr val="FFFFFF"/>
                  </a:solidFill>
                </a:uFill>
              </a:rPr>
              <a:t>Mann,cAdam</a:t>
            </a:r>
            <a:r>
              <a:rPr lang="en-US" sz="2000" spc="-1" dirty="0">
                <a:solidFill>
                  <a:srgbClr val="000000"/>
                </a:solidFill>
                <a:uFill>
                  <a:solidFill>
                    <a:srgbClr val="FFFFFF"/>
                  </a:solidFill>
                </a:uFill>
              </a:rPr>
              <a:t> W. </a:t>
            </a:r>
            <a:r>
              <a:rPr lang="en-US" sz="2000" spc="-1" dirty="0" err="1">
                <a:solidFill>
                  <a:srgbClr val="000000"/>
                </a:solidFill>
                <a:uFill>
                  <a:solidFill>
                    <a:srgbClr val="FFFFFF"/>
                  </a:solidFill>
                </a:uFill>
              </a:rPr>
              <a:t>Perriman</a:t>
            </a:r>
            <a:r>
              <a:rPr lang="en-US" sz="2000" spc="-1" dirty="0">
                <a:solidFill>
                  <a:srgbClr val="000000"/>
                </a:solidFill>
                <a:uFill>
                  <a:solidFill>
                    <a:srgbClr val="FFFFFF"/>
                  </a:solidFill>
                </a:uFill>
              </a:rPr>
              <a:t> and Paul Curnow, </a:t>
            </a:r>
            <a:r>
              <a:rPr lang="tr-TR" sz="2000" i="1" strike="noStrike" spc="-1" dirty="0">
                <a:solidFill>
                  <a:srgbClr val="000000"/>
                </a:solidFill>
                <a:uFill>
                  <a:solidFill>
                    <a:srgbClr val="FFFFFF"/>
                  </a:solidFill>
                </a:uFill>
                <a:latin typeface="Arial"/>
                <a:ea typeface="ヒラギノ角ゴ Pro W3"/>
              </a:rPr>
              <a:t>J. </a:t>
            </a:r>
            <a:r>
              <a:rPr lang="tr-TR" sz="2000" i="1" spc="-1" dirty="0">
                <a:solidFill>
                  <a:srgbClr val="000000"/>
                </a:solidFill>
                <a:uFill>
                  <a:solidFill>
                    <a:srgbClr val="FFFFFF"/>
                  </a:solidFill>
                </a:uFill>
                <a:latin typeface="Arial"/>
                <a:ea typeface="ヒラギノ角ゴ Pro W3"/>
              </a:rPr>
              <a:t>of </a:t>
            </a:r>
            <a:r>
              <a:rPr lang="tr-TR" sz="2000" i="1" spc="-1" dirty="0" err="1">
                <a:solidFill>
                  <a:srgbClr val="000000"/>
                </a:solidFill>
                <a:uFill>
                  <a:solidFill>
                    <a:srgbClr val="FFFFFF"/>
                  </a:solidFill>
                </a:uFill>
                <a:latin typeface="Arial"/>
                <a:ea typeface="ヒラギノ角ゴ Pro W3"/>
              </a:rPr>
              <a:t>Materials</a:t>
            </a:r>
            <a:r>
              <a:rPr lang="tr-TR" sz="2000" i="1" spc="-1" dirty="0">
                <a:solidFill>
                  <a:srgbClr val="000000"/>
                </a:solidFill>
                <a:uFill>
                  <a:solidFill>
                    <a:srgbClr val="FFFFFF"/>
                  </a:solidFill>
                </a:uFill>
                <a:latin typeface="Arial"/>
                <a:ea typeface="ヒラギノ角ゴ Pro W3"/>
              </a:rPr>
              <a:t> </a:t>
            </a:r>
            <a:r>
              <a:rPr lang="tr-TR" sz="2000" i="1" spc="-1" dirty="0" err="1">
                <a:solidFill>
                  <a:srgbClr val="000000"/>
                </a:solidFill>
                <a:uFill>
                  <a:solidFill>
                    <a:srgbClr val="FFFFFF"/>
                  </a:solidFill>
                </a:uFill>
                <a:latin typeface="Arial"/>
                <a:ea typeface="ヒラギノ角ゴ Pro W3"/>
              </a:rPr>
              <a:t>Chemistry</a:t>
            </a:r>
            <a:r>
              <a:rPr lang="tr-TR" sz="2000" i="1" spc="-1" dirty="0">
                <a:solidFill>
                  <a:srgbClr val="000000"/>
                </a:solidFill>
                <a:uFill>
                  <a:solidFill>
                    <a:srgbClr val="FFFFFF"/>
                  </a:solidFill>
                </a:uFill>
                <a:latin typeface="Arial"/>
                <a:ea typeface="ヒラギノ角ゴ Pro W3"/>
              </a:rPr>
              <a:t> B</a:t>
            </a:r>
            <a:r>
              <a:rPr lang="en-US" sz="2000" i="1" strike="noStrike" spc="-1" dirty="0">
                <a:solidFill>
                  <a:srgbClr val="000000"/>
                </a:solidFill>
                <a:uFill>
                  <a:solidFill>
                    <a:srgbClr val="FFFFFF"/>
                  </a:solidFill>
                </a:uFill>
                <a:latin typeface="Arial"/>
                <a:ea typeface="ヒラギノ角ゴ Pro W3"/>
              </a:rPr>
              <a:t>.</a:t>
            </a:r>
            <a:r>
              <a:rPr lang="en-US" sz="2000" strike="noStrike" spc="-1" dirty="0">
                <a:solidFill>
                  <a:srgbClr val="000000"/>
                </a:solidFill>
                <a:uFill>
                  <a:solidFill>
                    <a:srgbClr val="FFFFFF"/>
                  </a:solidFill>
                </a:uFill>
                <a:latin typeface="Arial"/>
                <a:ea typeface="ヒラギノ角ゴ Pro W3"/>
              </a:rPr>
              <a:t>, </a:t>
            </a:r>
            <a:r>
              <a:rPr lang="en-US" sz="2000" b="1" strike="noStrike" spc="-1" dirty="0">
                <a:solidFill>
                  <a:srgbClr val="000000"/>
                </a:solidFill>
                <a:uFill>
                  <a:solidFill>
                    <a:srgbClr val="FFFFFF"/>
                  </a:solidFill>
                </a:uFill>
                <a:latin typeface="Arial"/>
                <a:ea typeface="ヒラギノ角ゴ Pro W3"/>
              </a:rPr>
              <a:t>2015</a:t>
            </a:r>
            <a:r>
              <a:rPr lang="en-US" sz="2000" strike="noStrike" spc="-1" dirty="0">
                <a:solidFill>
                  <a:srgbClr val="000000"/>
                </a:solidFill>
                <a:uFill>
                  <a:solidFill>
                    <a:srgbClr val="FFFFFF"/>
                  </a:solidFill>
                </a:uFill>
                <a:latin typeface="Arial"/>
                <a:ea typeface="ヒラギノ角ゴ Pro W3"/>
              </a:rPr>
              <a:t>, 39,5</a:t>
            </a:r>
            <a:r>
              <a:rPr lang="tr-TR" sz="2000" strike="noStrike" spc="-1" dirty="0">
                <a:solidFill>
                  <a:srgbClr val="000000"/>
                </a:solidFill>
                <a:uFill>
                  <a:solidFill>
                    <a:srgbClr val="FFFFFF"/>
                  </a:solidFill>
                </a:uFill>
                <a:latin typeface="Arial"/>
                <a:ea typeface="ヒラギノ角ゴ Pro W3"/>
              </a:rPr>
              <a:t>.</a:t>
            </a:r>
            <a:endParaRPr lang="en-US" sz="1800" strike="noStrike" spc="-1" dirty="0">
              <a:solidFill>
                <a:srgbClr val="000000"/>
              </a:solidFill>
              <a:uFill>
                <a:solidFill>
                  <a:srgbClr val="FFFFFF"/>
                </a:solidFill>
              </a:uFill>
              <a:latin typeface="Arial"/>
            </a:endParaRPr>
          </a:p>
          <a:p>
            <a:pPr>
              <a:lnSpc>
                <a:spcPct val="100000"/>
              </a:lnSpc>
            </a:pPr>
            <a:r>
              <a:rPr lang="en-US" sz="2000" strike="noStrike" spc="-1" dirty="0">
                <a:solidFill>
                  <a:srgbClr val="000000"/>
                </a:solidFill>
                <a:uFill>
                  <a:solidFill>
                    <a:srgbClr val="FFFFFF"/>
                  </a:solidFill>
                </a:uFill>
                <a:latin typeface="Arial"/>
                <a:ea typeface="ヒラギノ角ゴ Pro W3"/>
              </a:rPr>
              <a:t>[</a:t>
            </a:r>
            <a:r>
              <a:rPr lang="tr-TR" sz="2000" strike="noStrike" spc="-1" dirty="0">
                <a:solidFill>
                  <a:srgbClr val="000000"/>
                </a:solidFill>
                <a:uFill>
                  <a:solidFill>
                    <a:srgbClr val="FFFFFF"/>
                  </a:solidFill>
                </a:uFill>
                <a:latin typeface="Arial"/>
                <a:ea typeface="ヒラギノ角ゴ Pro W3"/>
              </a:rPr>
              <a:t>6</a:t>
            </a:r>
            <a:r>
              <a:rPr lang="en-US" sz="2000" strike="noStrike" spc="-1" dirty="0">
                <a:solidFill>
                  <a:srgbClr val="000000"/>
                </a:solidFill>
                <a:uFill>
                  <a:solidFill>
                    <a:srgbClr val="FFFFFF"/>
                  </a:solidFill>
                </a:uFill>
                <a:latin typeface="Arial"/>
                <a:ea typeface="ヒラギノ角ゴ Pro W3"/>
              </a:rPr>
              <a:t>] </a:t>
            </a:r>
            <a:r>
              <a:rPr lang="en-US" sz="2000" spc="-1" dirty="0">
                <a:solidFill>
                  <a:srgbClr val="000000"/>
                </a:solidFill>
                <a:uFill>
                  <a:solidFill>
                    <a:srgbClr val="FFFFFF"/>
                  </a:solidFill>
                </a:uFill>
              </a:rPr>
              <a:t>Coyle BL, </a:t>
            </a:r>
            <a:r>
              <a:rPr lang="en-US" sz="2000" spc="-1" dirty="0" err="1">
                <a:solidFill>
                  <a:srgbClr val="000000"/>
                </a:solidFill>
                <a:uFill>
                  <a:solidFill>
                    <a:srgbClr val="FFFFFF"/>
                  </a:solidFill>
                </a:uFill>
              </a:rPr>
              <a:t>Baneyx</a:t>
            </a:r>
            <a:r>
              <a:rPr lang="en-US" sz="2000" spc="-1" dirty="0">
                <a:solidFill>
                  <a:srgbClr val="000000"/>
                </a:solidFill>
                <a:uFill>
                  <a:solidFill>
                    <a:srgbClr val="FFFFFF"/>
                  </a:solidFill>
                </a:uFill>
              </a:rPr>
              <a:t> F.,</a:t>
            </a:r>
            <a:r>
              <a:rPr lang="tr-TR" sz="2000" spc="-1" dirty="0" err="1">
                <a:solidFill>
                  <a:srgbClr val="000000"/>
                </a:solidFill>
                <a:uFill>
                  <a:solidFill>
                    <a:srgbClr val="FFFFFF"/>
                  </a:solidFill>
                </a:uFill>
              </a:rPr>
              <a:t>Biotechnol</a:t>
            </a:r>
            <a:r>
              <a:rPr lang="tr-TR" sz="2000" spc="-1" dirty="0">
                <a:solidFill>
                  <a:srgbClr val="000000"/>
                </a:solidFill>
                <a:uFill>
                  <a:solidFill>
                    <a:srgbClr val="FFFFFF"/>
                  </a:solidFill>
                </a:uFill>
              </a:rPr>
              <a:t>. </a:t>
            </a:r>
            <a:r>
              <a:rPr lang="tr-TR" sz="2000" spc="-1" dirty="0" err="1">
                <a:solidFill>
                  <a:srgbClr val="000000"/>
                </a:solidFill>
                <a:uFill>
                  <a:solidFill>
                    <a:srgbClr val="FFFFFF"/>
                  </a:solidFill>
                </a:uFill>
              </a:rPr>
              <a:t>Bioeng</a:t>
            </a:r>
            <a:r>
              <a:rPr lang="tr-TR" sz="2000" spc="-1" dirty="0">
                <a:solidFill>
                  <a:srgbClr val="000000"/>
                </a:solidFill>
                <a:uFill>
                  <a:solidFill>
                    <a:srgbClr val="FFFFFF"/>
                  </a:solidFill>
                </a:uFill>
              </a:rPr>
              <a:t>.</a:t>
            </a:r>
            <a:r>
              <a:rPr lang="en-US" sz="2000" strike="noStrike" spc="-1" dirty="0">
                <a:solidFill>
                  <a:srgbClr val="000000"/>
                </a:solidFill>
                <a:uFill>
                  <a:solidFill>
                    <a:srgbClr val="FFFFFF"/>
                  </a:solidFill>
                </a:uFill>
                <a:latin typeface="Arial"/>
                <a:ea typeface="ヒラギノ角ゴ Pro W3"/>
              </a:rPr>
              <a:t>, </a:t>
            </a:r>
            <a:r>
              <a:rPr lang="tr-TR" sz="2000" b="1" strike="noStrike" spc="-1" dirty="0">
                <a:solidFill>
                  <a:srgbClr val="000000"/>
                </a:solidFill>
                <a:uFill>
                  <a:solidFill>
                    <a:srgbClr val="FFFFFF"/>
                  </a:solidFill>
                </a:uFill>
                <a:latin typeface="Arial"/>
                <a:ea typeface="ヒラギノ角ゴ Pro W3"/>
              </a:rPr>
              <a:t>2014</a:t>
            </a:r>
            <a:r>
              <a:rPr lang="en-US" sz="2000" strike="noStrike" spc="-1" dirty="0">
                <a:solidFill>
                  <a:srgbClr val="000000"/>
                </a:solidFill>
                <a:uFill>
                  <a:solidFill>
                    <a:srgbClr val="FFFFFF"/>
                  </a:solidFill>
                </a:uFill>
                <a:latin typeface="Arial"/>
                <a:ea typeface="ヒラギノ角ゴ Pro W3"/>
              </a:rPr>
              <a:t>, </a:t>
            </a:r>
            <a:r>
              <a:rPr lang="en-US" sz="2000" i="1" strike="noStrike" spc="-1" dirty="0">
                <a:solidFill>
                  <a:srgbClr val="000000"/>
                </a:solidFill>
                <a:uFill>
                  <a:solidFill>
                    <a:srgbClr val="FFFFFF"/>
                  </a:solidFill>
                </a:uFill>
                <a:latin typeface="Arial"/>
                <a:ea typeface="ヒラギノ角ゴ Pro W3"/>
              </a:rPr>
              <a:t>355</a:t>
            </a:r>
            <a:r>
              <a:rPr lang="en-US" sz="2000" strike="noStrike" spc="-1" dirty="0">
                <a:solidFill>
                  <a:srgbClr val="000000"/>
                </a:solidFill>
                <a:uFill>
                  <a:solidFill>
                    <a:srgbClr val="FFFFFF"/>
                  </a:solidFill>
                </a:uFill>
                <a:latin typeface="Arial"/>
                <a:ea typeface="ヒラギノ角ゴ Pro W3"/>
              </a:rPr>
              <a:t>, 4</a:t>
            </a:r>
            <a:endParaRPr lang="en-US" sz="1800" strike="noStrike" spc="-1" dirty="0">
              <a:solidFill>
                <a:srgbClr val="000000"/>
              </a:solidFill>
              <a:uFill>
                <a:solidFill>
                  <a:srgbClr val="FFFFFF"/>
                </a:solidFill>
              </a:uFill>
              <a:latin typeface="Arial"/>
            </a:endParaRPr>
          </a:p>
        </p:txBody>
      </p:sp>
      <p:sp>
        <p:nvSpPr>
          <p:cNvPr id="74" name="CustomShape 6"/>
          <p:cNvSpPr/>
          <p:nvPr/>
        </p:nvSpPr>
        <p:spPr>
          <a:xfrm>
            <a:off x="152280" y="39839400"/>
            <a:ext cx="15162480" cy="2926800"/>
          </a:xfrm>
          <a:prstGeom prst="rect">
            <a:avLst/>
          </a:prstGeom>
          <a:noFill/>
          <a:ln w="57240" cap="rnd">
            <a:solidFill>
              <a:srgbClr val="777777"/>
            </a:solidFill>
            <a:custDash>
              <a:ds d="100000" sp="100000"/>
            </a:custDash>
            <a:miter/>
          </a:ln>
        </p:spPr>
        <p:style>
          <a:lnRef idx="0">
            <a:scrgbClr r="0" g="0" b="0"/>
          </a:lnRef>
          <a:fillRef idx="0">
            <a:scrgbClr r="0" g="0" b="0"/>
          </a:fillRef>
          <a:effectRef idx="0">
            <a:scrgbClr r="0" g="0" b="0"/>
          </a:effectRef>
          <a:fontRef idx="minor"/>
        </p:style>
      </p:sp>
      <p:sp>
        <p:nvSpPr>
          <p:cNvPr id="75" name="Line 7"/>
          <p:cNvSpPr/>
          <p:nvPr/>
        </p:nvSpPr>
        <p:spPr>
          <a:xfrm>
            <a:off x="428400" y="457200"/>
            <a:ext cx="0" cy="4572000"/>
          </a:xfrm>
          <a:prstGeom prst="line">
            <a:avLst/>
          </a:prstGeom>
          <a:ln w="254160" cap="rnd">
            <a:solidFill>
              <a:schemeClr val="bg1"/>
            </a:solidFill>
            <a:custDash>
              <a:ds d="100000" sp="100000"/>
            </a:custDash>
            <a:round/>
          </a:ln>
        </p:spPr>
        <p:style>
          <a:lnRef idx="0">
            <a:scrgbClr r="0" g="0" b="0"/>
          </a:lnRef>
          <a:fillRef idx="0">
            <a:scrgbClr r="0" g="0" b="0"/>
          </a:fillRef>
          <a:effectRef idx="0">
            <a:scrgbClr r="0" g="0" b="0"/>
          </a:effectRef>
          <a:fontRef idx="minor"/>
        </p:style>
      </p:sp>
      <p:sp>
        <p:nvSpPr>
          <p:cNvPr id="76" name="CustomShape 8"/>
          <p:cNvSpPr/>
          <p:nvPr/>
        </p:nvSpPr>
        <p:spPr>
          <a:xfrm>
            <a:off x="15481440" y="39915600"/>
            <a:ext cx="2894040" cy="622800"/>
          </a:xfrm>
          <a:prstGeom prst="rect">
            <a:avLst/>
          </a:prstGeom>
          <a:solidFill>
            <a:schemeClr val="tx1"/>
          </a:solidFill>
          <a:ln w="9360">
            <a:noFill/>
          </a:ln>
        </p:spPr>
        <p:style>
          <a:lnRef idx="0">
            <a:scrgbClr r="0" g="0" b="0"/>
          </a:lnRef>
          <a:fillRef idx="0">
            <a:scrgbClr r="0" g="0" b="0"/>
          </a:fillRef>
          <a:effectRef idx="0">
            <a:scrgbClr r="0" g="0" b="0"/>
          </a:effectRef>
          <a:fontRef idx="minor"/>
        </p:style>
        <p:txBody>
          <a:bodyPr lIns="74520" tIns="37440" rIns="74520" bIns="37440"/>
          <a:lstStyle/>
          <a:p>
            <a:pPr>
              <a:lnSpc>
                <a:spcPct val="100000"/>
              </a:lnSpc>
            </a:pPr>
            <a:r>
              <a:rPr lang="en-US" sz="3600" b="1" strike="noStrike" spc="-1" dirty="0">
                <a:solidFill>
                  <a:srgbClr val="FFFFFF"/>
                </a:solidFill>
                <a:uFill>
                  <a:solidFill>
                    <a:srgbClr val="FFFFFF"/>
                  </a:solidFill>
                </a:uFill>
                <a:latin typeface="Arial"/>
                <a:ea typeface="ヒラギノ角ゴ Pro W3"/>
              </a:rPr>
              <a:t>SUPPORTS</a:t>
            </a:r>
            <a:endParaRPr lang="en-US" sz="1800" strike="noStrike" spc="-1" dirty="0">
              <a:solidFill>
                <a:srgbClr val="000000"/>
              </a:solidFill>
              <a:uFill>
                <a:solidFill>
                  <a:srgbClr val="FFFFFF"/>
                </a:solidFill>
              </a:uFill>
              <a:latin typeface="Arial"/>
            </a:endParaRPr>
          </a:p>
        </p:txBody>
      </p:sp>
      <p:sp>
        <p:nvSpPr>
          <p:cNvPr id="79" name="CustomShape 9"/>
          <p:cNvSpPr/>
          <p:nvPr/>
        </p:nvSpPr>
        <p:spPr>
          <a:xfrm>
            <a:off x="15468480" y="39839400"/>
            <a:ext cx="14552640" cy="2875319"/>
          </a:xfrm>
          <a:prstGeom prst="rect">
            <a:avLst/>
          </a:prstGeom>
          <a:noFill/>
          <a:ln w="57240" cap="rnd">
            <a:solidFill>
              <a:srgbClr val="FF3300"/>
            </a:solidFill>
            <a:custDash>
              <a:ds d="100000" sp="100000"/>
            </a:custDash>
            <a:miter/>
          </a:ln>
        </p:spPr>
        <p:style>
          <a:lnRef idx="0">
            <a:scrgbClr r="0" g="0" b="0"/>
          </a:lnRef>
          <a:fillRef idx="0">
            <a:scrgbClr r="0" g="0" b="0"/>
          </a:fillRef>
          <a:effectRef idx="0">
            <a:scrgbClr r="0" g="0" b="0"/>
          </a:effectRef>
          <a:fontRef idx="minor"/>
        </p:style>
      </p:sp>
      <p:sp>
        <p:nvSpPr>
          <p:cNvPr id="80" name="CustomShape 10"/>
          <p:cNvSpPr/>
          <p:nvPr/>
        </p:nvSpPr>
        <p:spPr>
          <a:xfrm>
            <a:off x="190440" y="8801280"/>
            <a:ext cx="3656160" cy="591840"/>
          </a:xfrm>
          <a:prstGeom prst="rect">
            <a:avLst/>
          </a:prstGeom>
          <a:solidFill>
            <a:srgbClr val="E3001B"/>
          </a:solidFill>
          <a:ln w="9360">
            <a:noFill/>
          </a:ln>
        </p:spPr>
        <p:style>
          <a:lnRef idx="0">
            <a:scrgbClr r="0" g="0" b="0"/>
          </a:lnRef>
          <a:fillRef idx="0">
            <a:scrgbClr r="0" g="0" b="0"/>
          </a:fillRef>
          <a:effectRef idx="0">
            <a:scrgbClr r="0" g="0" b="0"/>
          </a:effectRef>
          <a:fontRef idx="minor"/>
        </p:style>
        <p:txBody>
          <a:bodyPr lIns="74520" tIns="37440" rIns="74520" bIns="37440"/>
          <a:lstStyle/>
          <a:p>
            <a:pPr>
              <a:lnSpc>
                <a:spcPct val="100000"/>
              </a:lnSpc>
            </a:pPr>
            <a:r>
              <a:rPr lang="en-US" sz="3400" b="1" strike="noStrike" spc="-1">
                <a:solidFill>
                  <a:srgbClr val="FFFFFF"/>
                </a:solidFill>
                <a:uFill>
                  <a:solidFill>
                    <a:srgbClr val="FFFFFF"/>
                  </a:solidFill>
                </a:uFill>
                <a:latin typeface="Arial"/>
                <a:ea typeface="ヒラギノ角ゴ Pro W3"/>
              </a:rPr>
              <a:t> INTRODUCTION</a:t>
            </a:r>
            <a:endParaRPr lang="en-US" sz="1800" strike="noStrike" spc="-1">
              <a:solidFill>
                <a:srgbClr val="000000"/>
              </a:solidFill>
              <a:uFill>
                <a:solidFill>
                  <a:srgbClr val="FFFFFF"/>
                </a:solidFill>
              </a:uFill>
              <a:latin typeface="Arial"/>
            </a:endParaRPr>
          </a:p>
        </p:txBody>
      </p:sp>
      <p:sp>
        <p:nvSpPr>
          <p:cNvPr id="81" name="CustomShape 11"/>
          <p:cNvSpPr/>
          <p:nvPr/>
        </p:nvSpPr>
        <p:spPr>
          <a:xfrm>
            <a:off x="152280" y="8763840"/>
            <a:ext cx="14274360" cy="13321952"/>
          </a:xfrm>
          <a:prstGeom prst="rect">
            <a:avLst/>
          </a:prstGeom>
          <a:noFill/>
          <a:ln w="57240" cap="rnd">
            <a:solidFill>
              <a:srgbClr val="FF0000"/>
            </a:solidFill>
            <a:custDash>
              <a:ds d="100000" sp="100000"/>
            </a:custDash>
            <a:miter/>
          </a:ln>
        </p:spPr>
        <p:style>
          <a:lnRef idx="0">
            <a:scrgbClr r="0" g="0" b="0"/>
          </a:lnRef>
          <a:fillRef idx="0">
            <a:scrgbClr r="0" g="0" b="0"/>
          </a:fillRef>
          <a:effectRef idx="0">
            <a:scrgbClr r="0" g="0" b="0"/>
          </a:effectRef>
          <a:fontRef idx="minor"/>
        </p:style>
      </p:sp>
      <p:sp>
        <p:nvSpPr>
          <p:cNvPr id="83" name="CustomShape 12"/>
          <p:cNvSpPr/>
          <p:nvPr/>
        </p:nvSpPr>
        <p:spPr>
          <a:xfrm>
            <a:off x="244080" y="22326600"/>
            <a:ext cx="14005320" cy="1066800"/>
          </a:xfrm>
          <a:prstGeom prst="rect">
            <a:avLst/>
          </a:prstGeom>
          <a:solidFill>
            <a:srgbClr val="E3001B"/>
          </a:solidFill>
          <a:ln w="9360">
            <a:noFill/>
          </a:ln>
        </p:spPr>
        <p:style>
          <a:lnRef idx="0">
            <a:scrgbClr r="0" g="0" b="0"/>
          </a:lnRef>
          <a:fillRef idx="0">
            <a:scrgbClr r="0" g="0" b="0"/>
          </a:fillRef>
          <a:effectRef idx="0">
            <a:scrgbClr r="0" g="0" b="0"/>
          </a:effectRef>
          <a:fontRef idx="minor"/>
        </p:style>
        <p:txBody>
          <a:bodyPr lIns="74520" tIns="37440" rIns="74520" bIns="37440"/>
          <a:lstStyle/>
          <a:p>
            <a:pPr>
              <a:lnSpc>
                <a:spcPct val="100000"/>
              </a:lnSpc>
            </a:pPr>
            <a:r>
              <a:rPr lang="tr-TR" sz="3400" b="1" spc="-1" dirty="0">
                <a:solidFill>
                  <a:srgbClr val="FFFFFF"/>
                </a:solidFill>
                <a:uFill>
                  <a:solidFill>
                    <a:srgbClr val="FFFFFF"/>
                  </a:solidFill>
                </a:uFill>
                <a:latin typeface="Arial"/>
                <a:ea typeface="ヒラギノ角ゴ Pro W3"/>
              </a:rPr>
              <a:t>DESIGN, </a:t>
            </a:r>
            <a:r>
              <a:rPr lang="en-US" sz="3400" b="1" strike="noStrike" spc="-1" dirty="0">
                <a:solidFill>
                  <a:srgbClr val="FFFFFF"/>
                </a:solidFill>
                <a:uFill>
                  <a:solidFill>
                    <a:srgbClr val="FFFFFF"/>
                  </a:solidFill>
                </a:uFill>
                <a:latin typeface="Arial"/>
                <a:ea typeface="ヒラギノ角ゴ Pro W3"/>
              </a:rPr>
              <a:t>CLONING AND EXPRESSION OF </a:t>
            </a:r>
            <a:r>
              <a:rPr lang="tr-TR" sz="3400" b="1" strike="noStrike" spc="-1" dirty="0">
                <a:solidFill>
                  <a:srgbClr val="FFFFFF"/>
                </a:solidFill>
                <a:uFill>
                  <a:solidFill>
                    <a:srgbClr val="FFFFFF"/>
                  </a:solidFill>
                </a:uFill>
                <a:latin typeface="Arial"/>
                <a:ea typeface="ヒラギノ角ゴ Pro W3"/>
              </a:rPr>
              <a:t>MODIFIED FLUORESCENT PROTEINS</a:t>
            </a:r>
            <a:endParaRPr lang="en-US" sz="1800" strike="noStrike" spc="-1" dirty="0">
              <a:solidFill>
                <a:srgbClr val="000000"/>
              </a:solidFill>
              <a:uFill>
                <a:solidFill>
                  <a:srgbClr val="FFFFFF"/>
                </a:solidFill>
              </a:uFill>
              <a:latin typeface="Arial"/>
            </a:endParaRPr>
          </a:p>
        </p:txBody>
      </p:sp>
      <p:sp>
        <p:nvSpPr>
          <p:cNvPr id="84" name="CustomShape 13"/>
          <p:cNvSpPr/>
          <p:nvPr/>
        </p:nvSpPr>
        <p:spPr>
          <a:xfrm>
            <a:off x="194400" y="22263436"/>
            <a:ext cx="14252040" cy="14402652"/>
          </a:xfrm>
          <a:prstGeom prst="rect">
            <a:avLst/>
          </a:prstGeom>
          <a:noFill/>
          <a:ln w="57240" cap="rnd">
            <a:solidFill>
              <a:srgbClr val="FF3300"/>
            </a:solidFill>
            <a:custDash>
              <a:ds d="100000" sp="100000"/>
            </a:custDash>
            <a:miter/>
          </a:ln>
        </p:spPr>
        <p:style>
          <a:lnRef idx="0">
            <a:scrgbClr r="0" g="0" b="0"/>
          </a:lnRef>
          <a:fillRef idx="0">
            <a:scrgbClr r="0" g="0" b="0"/>
          </a:fillRef>
          <a:effectRef idx="0">
            <a:scrgbClr r="0" g="0" b="0"/>
          </a:effectRef>
          <a:fontRef idx="minor"/>
        </p:style>
      </p:sp>
      <p:sp>
        <p:nvSpPr>
          <p:cNvPr id="85" name="CustomShape 14"/>
          <p:cNvSpPr/>
          <p:nvPr/>
        </p:nvSpPr>
        <p:spPr>
          <a:xfrm>
            <a:off x="6076260" y="1484640"/>
            <a:ext cx="20716920" cy="2266560"/>
          </a:xfrm>
          <a:prstGeom prst="rect">
            <a:avLst/>
          </a:prstGeom>
          <a:noFill/>
          <a:ln>
            <a:noFill/>
          </a:ln>
        </p:spPr>
        <p:style>
          <a:lnRef idx="0">
            <a:scrgbClr r="0" g="0" b="0"/>
          </a:lnRef>
          <a:fillRef idx="0">
            <a:scrgbClr r="0" g="0" b="0"/>
          </a:fillRef>
          <a:effectRef idx="0">
            <a:scrgbClr r="0" g="0" b="0"/>
          </a:effectRef>
          <a:fontRef idx="minor"/>
        </p:style>
        <p:txBody>
          <a:bodyPr lIns="74520" tIns="37440" rIns="74520" bIns="37440"/>
          <a:lstStyle/>
          <a:p>
            <a:pPr algn="ctr">
              <a:lnSpc>
                <a:spcPct val="100000"/>
              </a:lnSpc>
            </a:pPr>
            <a:endParaRPr lang="en-US" sz="1800" strike="noStrike" spc="-1" dirty="0">
              <a:solidFill>
                <a:srgbClr val="000000"/>
              </a:solidFill>
              <a:uFill>
                <a:solidFill>
                  <a:srgbClr val="FFFFFF"/>
                </a:solidFill>
              </a:uFill>
              <a:latin typeface="Arial"/>
            </a:endParaRPr>
          </a:p>
        </p:txBody>
      </p:sp>
      <p:pic>
        <p:nvPicPr>
          <p:cNvPr id="86" name="Picture 2"/>
          <p:cNvPicPr/>
          <p:nvPr/>
        </p:nvPicPr>
        <p:blipFill>
          <a:blip r:embed="rId4"/>
          <a:stretch/>
        </p:blipFill>
        <p:spPr>
          <a:xfrm>
            <a:off x="1539360" y="609480"/>
            <a:ext cx="2894040" cy="2894040"/>
          </a:xfrm>
          <a:prstGeom prst="rect">
            <a:avLst/>
          </a:prstGeom>
          <a:ln>
            <a:noFill/>
          </a:ln>
        </p:spPr>
      </p:pic>
      <p:sp>
        <p:nvSpPr>
          <p:cNvPr id="87" name="CustomShape 15"/>
          <p:cNvSpPr/>
          <p:nvPr/>
        </p:nvSpPr>
        <p:spPr>
          <a:xfrm>
            <a:off x="152280" y="36817310"/>
            <a:ext cx="29868840" cy="2882890"/>
          </a:xfrm>
          <a:prstGeom prst="rect">
            <a:avLst/>
          </a:prstGeom>
          <a:noFill/>
          <a:ln w="57240" cap="rnd">
            <a:solidFill>
              <a:srgbClr val="FF3300"/>
            </a:solidFill>
            <a:custDash>
              <a:ds d="100000" sp="100000"/>
            </a:custDash>
            <a:miter/>
          </a:ln>
        </p:spPr>
        <p:style>
          <a:lnRef idx="0">
            <a:scrgbClr r="0" g="0" b="0"/>
          </a:lnRef>
          <a:fillRef idx="0">
            <a:scrgbClr r="0" g="0" b="0"/>
          </a:fillRef>
          <a:effectRef idx="0">
            <a:scrgbClr r="0" g="0" b="0"/>
          </a:effectRef>
          <a:fontRef idx="minor"/>
        </p:style>
      </p:sp>
      <p:sp>
        <p:nvSpPr>
          <p:cNvPr id="88" name="CustomShape 16"/>
          <p:cNvSpPr/>
          <p:nvPr/>
        </p:nvSpPr>
        <p:spPr>
          <a:xfrm>
            <a:off x="198360" y="36791400"/>
            <a:ext cx="7618680" cy="622800"/>
          </a:xfrm>
          <a:prstGeom prst="rect">
            <a:avLst/>
          </a:prstGeom>
          <a:solidFill>
            <a:srgbClr val="E3001B"/>
          </a:solidFill>
          <a:ln w="9360">
            <a:noFill/>
          </a:ln>
        </p:spPr>
        <p:style>
          <a:lnRef idx="0">
            <a:scrgbClr r="0" g="0" b="0"/>
          </a:lnRef>
          <a:fillRef idx="0">
            <a:scrgbClr r="0" g="0" b="0"/>
          </a:fillRef>
          <a:effectRef idx="0">
            <a:scrgbClr r="0" g="0" b="0"/>
          </a:effectRef>
          <a:fontRef idx="minor"/>
        </p:style>
        <p:txBody>
          <a:bodyPr lIns="74520" tIns="37440" rIns="74520" bIns="37440"/>
          <a:lstStyle/>
          <a:p>
            <a:pPr>
              <a:lnSpc>
                <a:spcPct val="100000"/>
              </a:lnSpc>
            </a:pPr>
            <a:r>
              <a:rPr lang="en-US" sz="3600" b="1" strike="noStrike" spc="-1" dirty="0">
                <a:solidFill>
                  <a:srgbClr val="FFFFFF"/>
                </a:solidFill>
                <a:uFill>
                  <a:solidFill>
                    <a:srgbClr val="FFFFFF"/>
                  </a:solidFill>
                </a:uFill>
                <a:latin typeface="Arial"/>
                <a:ea typeface="ヒラギノ角ゴ Pro W3"/>
              </a:rPr>
              <a:t>CONCLUSION &amp; FUTURE WORKS</a:t>
            </a:r>
            <a:endParaRPr lang="en-US" sz="1800" strike="noStrike" spc="-1" dirty="0">
              <a:solidFill>
                <a:srgbClr val="000000"/>
              </a:solidFill>
              <a:uFill>
                <a:solidFill>
                  <a:srgbClr val="FFFFFF"/>
                </a:solidFill>
              </a:uFill>
              <a:latin typeface="Arial"/>
            </a:endParaRPr>
          </a:p>
        </p:txBody>
      </p:sp>
      <p:sp>
        <p:nvSpPr>
          <p:cNvPr id="89" name="Line 17"/>
          <p:cNvSpPr/>
          <p:nvPr/>
        </p:nvSpPr>
        <p:spPr>
          <a:xfrm>
            <a:off x="428400" y="5562360"/>
            <a:ext cx="0" cy="2743200"/>
          </a:xfrm>
          <a:prstGeom prst="line">
            <a:avLst/>
          </a:prstGeom>
          <a:ln w="254160" cap="rnd">
            <a:solidFill>
              <a:schemeClr val="bg1"/>
            </a:solidFill>
            <a:custDash>
              <a:ds d="100000" sp="100000"/>
            </a:custDash>
            <a:round/>
          </a:ln>
        </p:spPr>
        <p:style>
          <a:lnRef idx="0">
            <a:scrgbClr r="0" g="0" b="0"/>
          </a:lnRef>
          <a:fillRef idx="0">
            <a:scrgbClr r="0" g="0" b="0"/>
          </a:fillRef>
          <a:effectRef idx="0">
            <a:scrgbClr r="0" g="0" b="0"/>
          </a:effectRef>
          <a:fontRef idx="minor"/>
        </p:style>
      </p:sp>
      <p:pic>
        <p:nvPicPr>
          <p:cNvPr id="93" name="Picture 6"/>
          <p:cNvPicPr/>
          <p:nvPr/>
        </p:nvPicPr>
        <p:blipFill>
          <a:blip r:embed="rId5"/>
          <a:stretch/>
        </p:blipFill>
        <p:spPr>
          <a:xfrm>
            <a:off x="23198220" y="41298960"/>
            <a:ext cx="3027600" cy="807480"/>
          </a:xfrm>
          <a:prstGeom prst="rect">
            <a:avLst/>
          </a:prstGeom>
          <a:ln>
            <a:solidFill>
              <a:schemeClr val="bg1">
                <a:lumMod val="85000"/>
              </a:schemeClr>
            </a:solidFill>
          </a:ln>
        </p:spPr>
      </p:pic>
      <p:pic>
        <p:nvPicPr>
          <p:cNvPr id="96" name="Picture 22"/>
          <p:cNvPicPr/>
          <p:nvPr/>
        </p:nvPicPr>
        <p:blipFill>
          <a:blip r:embed="rId6"/>
          <a:stretch/>
        </p:blipFill>
        <p:spPr>
          <a:xfrm>
            <a:off x="783000" y="2819520"/>
            <a:ext cx="4473360" cy="2351880"/>
          </a:xfrm>
          <a:prstGeom prst="rect">
            <a:avLst/>
          </a:prstGeom>
          <a:ln>
            <a:noFill/>
          </a:ln>
        </p:spPr>
      </p:pic>
      <p:sp>
        <p:nvSpPr>
          <p:cNvPr id="108" name="CustomShape 29"/>
          <p:cNvSpPr/>
          <p:nvPr/>
        </p:nvSpPr>
        <p:spPr>
          <a:xfrm>
            <a:off x="14567040" y="17922239"/>
            <a:ext cx="15440760" cy="18764209"/>
          </a:xfrm>
          <a:prstGeom prst="rect">
            <a:avLst/>
          </a:prstGeom>
          <a:noFill/>
          <a:ln w="57240" cap="rnd">
            <a:solidFill>
              <a:srgbClr val="FF3300"/>
            </a:solidFill>
            <a:custDash>
              <a:ds d="100000" sp="100000"/>
            </a:custDash>
            <a:miter/>
          </a:ln>
        </p:spPr>
        <p:style>
          <a:lnRef idx="0">
            <a:scrgbClr r="0" g="0" b="0"/>
          </a:lnRef>
          <a:fillRef idx="0">
            <a:scrgbClr r="0" g="0" b="0"/>
          </a:fillRef>
          <a:effectRef idx="0">
            <a:scrgbClr r="0" g="0" b="0"/>
          </a:effectRef>
          <a:fontRef idx="minor"/>
        </p:style>
      </p:sp>
      <p:sp>
        <p:nvSpPr>
          <p:cNvPr id="109" name="CustomShape 30"/>
          <p:cNvSpPr/>
          <p:nvPr/>
        </p:nvSpPr>
        <p:spPr>
          <a:xfrm>
            <a:off x="14630400" y="17981280"/>
            <a:ext cx="15360840" cy="1144920"/>
          </a:xfrm>
          <a:prstGeom prst="rect">
            <a:avLst/>
          </a:prstGeom>
          <a:solidFill>
            <a:srgbClr val="E3001B"/>
          </a:solidFill>
          <a:ln w="9360">
            <a:noFill/>
          </a:ln>
        </p:spPr>
        <p:style>
          <a:lnRef idx="0">
            <a:scrgbClr r="0" g="0" b="0"/>
          </a:lnRef>
          <a:fillRef idx="0">
            <a:scrgbClr r="0" g="0" b="0"/>
          </a:fillRef>
          <a:effectRef idx="0">
            <a:scrgbClr r="0" g="0" b="0"/>
          </a:effectRef>
          <a:fontRef idx="minor"/>
        </p:style>
        <p:txBody>
          <a:bodyPr lIns="74520" tIns="37440" rIns="74520" bIns="37440"/>
          <a:lstStyle/>
          <a:p>
            <a:pPr>
              <a:lnSpc>
                <a:spcPct val="100000"/>
              </a:lnSpc>
            </a:pPr>
            <a:r>
              <a:rPr lang="tr-TR" sz="3400" b="1" strike="noStrike" spc="-1" dirty="0">
                <a:solidFill>
                  <a:srgbClr val="FFFFFF"/>
                </a:solidFill>
                <a:uFill>
                  <a:solidFill>
                    <a:srgbClr val="FFFFFF"/>
                  </a:solidFill>
                </a:uFill>
                <a:latin typeface="Arial"/>
                <a:ea typeface="ヒラギノ角ゴ Pro W3"/>
              </a:rPr>
              <a:t>FLUORESCENT SILICA NANOPARTICLE SYNTHESIS AND CHARACTERIZATION </a:t>
            </a:r>
            <a:endParaRPr lang="en-US" sz="1800" strike="noStrike" spc="-1" dirty="0">
              <a:solidFill>
                <a:srgbClr val="000000"/>
              </a:solidFill>
              <a:uFill>
                <a:solidFill>
                  <a:srgbClr val="FFFFFF"/>
                </a:solidFill>
              </a:uFill>
              <a:latin typeface="Arial"/>
            </a:endParaRPr>
          </a:p>
        </p:txBody>
      </p:sp>
      <p:sp>
        <p:nvSpPr>
          <p:cNvPr id="120" name="CustomShape 35"/>
          <p:cNvSpPr/>
          <p:nvPr/>
        </p:nvSpPr>
        <p:spPr>
          <a:xfrm>
            <a:off x="14599800" y="8820000"/>
            <a:ext cx="13654080" cy="591840"/>
          </a:xfrm>
          <a:prstGeom prst="rect">
            <a:avLst/>
          </a:prstGeom>
          <a:solidFill>
            <a:srgbClr val="E3001B"/>
          </a:solidFill>
          <a:ln w="9360">
            <a:noFill/>
          </a:ln>
        </p:spPr>
        <p:style>
          <a:lnRef idx="0">
            <a:scrgbClr r="0" g="0" b="0"/>
          </a:lnRef>
          <a:fillRef idx="0">
            <a:scrgbClr r="0" g="0" b="0"/>
          </a:fillRef>
          <a:effectRef idx="0">
            <a:scrgbClr r="0" g="0" b="0"/>
          </a:effectRef>
          <a:fontRef idx="minor"/>
        </p:style>
        <p:txBody>
          <a:bodyPr lIns="74520" tIns="37440" rIns="74520" bIns="37440"/>
          <a:lstStyle/>
          <a:p>
            <a:pPr>
              <a:lnSpc>
                <a:spcPct val="100000"/>
              </a:lnSpc>
            </a:pPr>
            <a:r>
              <a:rPr lang="tr-TR" sz="3400" b="1" spc="-1" dirty="0">
                <a:solidFill>
                  <a:srgbClr val="FFFFFF"/>
                </a:solidFill>
                <a:uFill>
                  <a:solidFill>
                    <a:srgbClr val="FFFFFF"/>
                  </a:solidFill>
                </a:uFill>
                <a:latin typeface="Arial"/>
                <a:ea typeface="ヒラギノ角ゴ Pro W3"/>
              </a:rPr>
              <a:t>PROTEIN PURIFICATION FROM SILICA RESIN</a:t>
            </a:r>
            <a:endParaRPr lang="en-US" sz="1800" strike="noStrike" spc="-1" dirty="0">
              <a:solidFill>
                <a:srgbClr val="000000"/>
              </a:solidFill>
              <a:uFill>
                <a:solidFill>
                  <a:srgbClr val="FFFFFF"/>
                </a:solidFill>
              </a:uFill>
              <a:latin typeface="Arial"/>
            </a:endParaRPr>
          </a:p>
        </p:txBody>
      </p:sp>
      <p:sp>
        <p:nvSpPr>
          <p:cNvPr id="121" name="CustomShape 36"/>
          <p:cNvSpPr/>
          <p:nvPr/>
        </p:nvSpPr>
        <p:spPr>
          <a:xfrm>
            <a:off x="14550480" y="8761680"/>
            <a:ext cx="15440760" cy="9108666"/>
          </a:xfrm>
          <a:prstGeom prst="rect">
            <a:avLst/>
          </a:prstGeom>
          <a:noFill/>
          <a:ln w="57240" cap="rnd">
            <a:solidFill>
              <a:srgbClr val="FF3300"/>
            </a:solidFill>
            <a:custDash>
              <a:ds d="100000" sp="100000"/>
            </a:custDash>
            <a:miter/>
          </a:ln>
        </p:spPr>
        <p:style>
          <a:lnRef idx="0">
            <a:scrgbClr r="0" g="0" b="0"/>
          </a:lnRef>
          <a:fillRef idx="0">
            <a:scrgbClr r="0" g="0" b="0"/>
          </a:fillRef>
          <a:effectRef idx="0">
            <a:scrgbClr r="0" g="0" b="0"/>
          </a:effectRef>
          <a:fontRef idx="minor"/>
        </p:style>
      </p:sp>
      <p:pic>
        <p:nvPicPr>
          <p:cNvPr id="137" name="Picture 41"/>
          <p:cNvPicPr/>
          <p:nvPr/>
        </p:nvPicPr>
        <p:blipFill>
          <a:blip r:embed="rId7"/>
          <a:stretch/>
        </p:blipFill>
        <p:spPr>
          <a:xfrm>
            <a:off x="19212480" y="40888920"/>
            <a:ext cx="1366920" cy="1162080"/>
          </a:xfrm>
          <a:prstGeom prst="rect">
            <a:avLst/>
          </a:prstGeom>
          <a:ln w="9360">
            <a:noFill/>
          </a:ln>
        </p:spPr>
      </p:pic>
      <p:pic>
        <p:nvPicPr>
          <p:cNvPr id="138" name="Picture 126"/>
          <p:cNvPicPr/>
          <p:nvPr/>
        </p:nvPicPr>
        <p:blipFill>
          <a:blip r:embed="rId8"/>
          <a:stretch/>
        </p:blipFill>
        <p:spPr>
          <a:xfrm>
            <a:off x="21109765" y="41503260"/>
            <a:ext cx="1727280" cy="663840"/>
          </a:xfrm>
          <a:prstGeom prst="rect">
            <a:avLst/>
          </a:prstGeom>
          <a:ln w="9360">
            <a:noFill/>
          </a:ln>
        </p:spPr>
      </p:pic>
      <p:sp>
        <p:nvSpPr>
          <p:cNvPr id="139" name="CustomShape 46"/>
          <p:cNvSpPr/>
          <p:nvPr/>
        </p:nvSpPr>
        <p:spPr>
          <a:xfrm>
            <a:off x="23776200" y="40614600"/>
            <a:ext cx="1871640" cy="515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2800" b="1" strike="noStrike" spc="-1" dirty="0">
                <a:solidFill>
                  <a:srgbClr val="000000"/>
                </a:solidFill>
                <a:uFill>
                  <a:solidFill>
                    <a:srgbClr val="FFFFFF"/>
                  </a:solidFill>
                </a:uFill>
                <a:latin typeface="Arial"/>
                <a:ea typeface="DejaVu Sans"/>
              </a:rPr>
              <a:t>TÜBİTAK</a:t>
            </a:r>
            <a:endParaRPr lang="en-US" sz="1800" strike="noStrike" spc="-1" dirty="0">
              <a:solidFill>
                <a:srgbClr val="000000"/>
              </a:solidFill>
              <a:uFill>
                <a:solidFill>
                  <a:srgbClr val="FFFFFF"/>
                </a:solidFill>
              </a:uFill>
              <a:latin typeface="Arial"/>
            </a:endParaRPr>
          </a:p>
        </p:txBody>
      </p:sp>
      <p:sp>
        <p:nvSpPr>
          <p:cNvPr id="140" name="CustomShape 47"/>
          <p:cNvSpPr/>
          <p:nvPr/>
        </p:nvSpPr>
        <p:spPr>
          <a:xfrm>
            <a:off x="26441400" y="40602240"/>
            <a:ext cx="3579720" cy="1917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dirty="0">
                <a:solidFill>
                  <a:srgbClr val="000000"/>
                </a:solidFill>
                <a:uFill>
                  <a:solidFill>
                    <a:srgbClr val="FFFFFF"/>
                  </a:solidFill>
                </a:uFill>
                <a:latin typeface="Arial"/>
                <a:ea typeface="DejaVu Sans"/>
              </a:rPr>
              <a:t>We </a:t>
            </a:r>
            <a:r>
              <a:rPr lang="tr-TR" sz="2400" strike="noStrike" spc="-1" dirty="0">
                <a:solidFill>
                  <a:srgbClr val="000000"/>
                </a:solidFill>
                <a:uFill>
                  <a:solidFill>
                    <a:srgbClr val="FFFFFF"/>
                  </a:solidFill>
                </a:uFill>
                <a:latin typeface="Arial"/>
                <a:ea typeface="DejaVu Sans"/>
              </a:rPr>
              <a:t>thank </a:t>
            </a:r>
            <a:r>
              <a:rPr lang="en-US" sz="2400" strike="noStrike" spc="-1" dirty="0">
                <a:solidFill>
                  <a:srgbClr val="000000"/>
                </a:solidFill>
                <a:uFill>
                  <a:solidFill>
                    <a:srgbClr val="FFFFFF"/>
                  </a:solidFill>
                </a:uFill>
                <a:latin typeface="Arial"/>
                <a:ea typeface="DejaVu Sans"/>
              </a:rPr>
              <a:t>to TUBITAK for </a:t>
            </a:r>
            <a:r>
              <a:rPr lang="tr-TR" sz="2400" strike="noStrike" spc="-1" dirty="0">
                <a:solidFill>
                  <a:srgbClr val="000000"/>
                </a:solidFill>
                <a:uFill>
                  <a:solidFill>
                    <a:srgbClr val="FFFFFF"/>
                  </a:solidFill>
                </a:uFill>
                <a:latin typeface="Arial"/>
                <a:ea typeface="DejaVu Sans"/>
              </a:rPr>
              <a:t>funding.</a:t>
            </a:r>
            <a:endParaRPr lang="en-US" sz="1800" strike="noStrike" spc="-1" dirty="0">
              <a:solidFill>
                <a:srgbClr val="000000"/>
              </a:solidFill>
              <a:uFill>
                <a:solidFill>
                  <a:srgbClr val="FFFFFF"/>
                </a:solidFill>
              </a:uFill>
              <a:latin typeface="Arial"/>
            </a:endParaRPr>
          </a:p>
          <a:p>
            <a:pPr>
              <a:lnSpc>
                <a:spcPct val="100000"/>
              </a:lnSpc>
            </a:pPr>
            <a:r>
              <a:rPr lang="en-US" sz="2400" strike="noStrike" spc="-1" dirty="0">
                <a:solidFill>
                  <a:srgbClr val="000000"/>
                </a:solidFill>
                <a:uFill>
                  <a:solidFill>
                    <a:srgbClr val="FFFFFF"/>
                  </a:solidFill>
                </a:uFill>
                <a:latin typeface="Arial"/>
                <a:ea typeface="DejaVu Sans"/>
              </a:rPr>
              <a:t>Project number: </a:t>
            </a:r>
            <a:endParaRPr lang="en-US" sz="1800" strike="noStrike" spc="-1" dirty="0">
              <a:solidFill>
                <a:srgbClr val="000000"/>
              </a:solidFill>
              <a:uFill>
                <a:solidFill>
                  <a:srgbClr val="FFFFFF"/>
                </a:solidFill>
              </a:uFill>
              <a:latin typeface="Arial"/>
            </a:endParaRPr>
          </a:p>
          <a:p>
            <a:pPr>
              <a:lnSpc>
                <a:spcPct val="100000"/>
              </a:lnSpc>
            </a:pPr>
            <a:r>
              <a:rPr lang="tr-TR" sz="2400" strike="noStrike" spc="-1" dirty="0">
                <a:solidFill>
                  <a:srgbClr val="000000"/>
                </a:solidFill>
                <a:uFill>
                  <a:solidFill>
                    <a:srgbClr val="FFFFFF"/>
                  </a:solidFill>
                </a:uFill>
                <a:latin typeface="Arial"/>
                <a:ea typeface="DejaVu Sans"/>
              </a:rPr>
              <a:t>115M108 and 114M163</a:t>
            </a:r>
            <a:endParaRPr lang="en-US" sz="1800" strike="noStrike" spc="-1" dirty="0">
              <a:solidFill>
                <a:srgbClr val="000000"/>
              </a:solidFill>
              <a:uFill>
                <a:solidFill>
                  <a:srgbClr val="FFFFFF"/>
                </a:solidFill>
              </a:uFill>
              <a:latin typeface="Arial"/>
            </a:endParaRPr>
          </a:p>
        </p:txBody>
      </p:sp>
      <p:pic>
        <p:nvPicPr>
          <p:cNvPr id="78" name="Picture 2" descr="Bilim Akademis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98140" y="40544762"/>
            <a:ext cx="2150531" cy="654835"/>
          </a:xfrm>
          <a:prstGeom prst="rect">
            <a:avLst/>
          </a:prstGeom>
          <a:noFill/>
          <a:extLst>
            <a:ext uri="{909E8E84-426E-40DD-AFC4-6F175D3DCCD1}">
              <a14:hiddenFill xmlns:a14="http://schemas.microsoft.com/office/drawing/2010/main">
                <a:solidFill>
                  <a:srgbClr val="FFFFFF"/>
                </a:solidFill>
              </a14:hiddenFill>
            </a:ext>
          </a:extLst>
        </p:spPr>
      </p:pic>
      <p:sp>
        <p:nvSpPr>
          <p:cNvPr id="142" name="TextBox 141"/>
          <p:cNvSpPr txBox="1"/>
          <p:nvPr/>
        </p:nvSpPr>
        <p:spPr>
          <a:xfrm>
            <a:off x="10351096" y="16230600"/>
            <a:ext cx="3983638" cy="1631216"/>
          </a:xfrm>
          <a:prstGeom prst="rect">
            <a:avLst/>
          </a:prstGeom>
          <a:noFill/>
        </p:spPr>
        <p:txBody>
          <a:bodyPr wrap="square" rtlCol="0">
            <a:spAutoFit/>
          </a:bodyPr>
          <a:lstStyle/>
          <a:p>
            <a:pPr algn="just"/>
            <a:r>
              <a:rPr lang="tr-TR" sz="2000" b="1" i="1" dirty="0"/>
              <a:t>Figure 1: </a:t>
            </a:r>
            <a:r>
              <a:rPr lang="tr-TR" sz="2000" dirty="0"/>
              <a:t>Upper Graph</a:t>
            </a:r>
            <a:r>
              <a:rPr lang="tr-TR" sz="2000" i="1" dirty="0"/>
              <a:t>, diatom Triceratum pentacrinus</a:t>
            </a:r>
            <a:r>
              <a:rPr lang="tr-TR" sz="2000" i="1" baseline="30000" dirty="0"/>
              <a:t>1</a:t>
            </a:r>
            <a:r>
              <a:rPr lang="tr-TR" sz="2000" i="1" dirty="0"/>
              <a:t>.</a:t>
            </a:r>
            <a:r>
              <a:rPr lang="tr-TR" sz="2000" dirty="0"/>
              <a:t>Lower Graph, artistic representation of </a:t>
            </a:r>
            <a:r>
              <a:rPr lang="tr-TR" sz="2000" i="1" dirty="0"/>
              <a:t>T. pentacrinus (or T. pradesus)</a:t>
            </a:r>
            <a:r>
              <a:rPr lang="tr-TR" sz="2000" dirty="0"/>
              <a:t> by 7 diatom species</a:t>
            </a:r>
            <a:r>
              <a:rPr lang="tr-TR" sz="2000" baseline="30000" dirty="0"/>
              <a:t>2</a:t>
            </a:r>
            <a:r>
              <a:rPr lang="tr-TR" sz="2000" dirty="0"/>
              <a:t>. </a:t>
            </a:r>
          </a:p>
        </p:txBody>
      </p:sp>
      <p:pic>
        <p:nvPicPr>
          <p:cNvPr id="1030" name="Picture 6" descr="Image result for green fluorescent proteins"/>
          <p:cNvPicPr>
            <a:picLocks noChangeAspect="1" noChangeArrowheads="1"/>
          </p:cNvPicPr>
          <p:nvPr/>
        </p:nvPicPr>
        <p:blipFill rotWithShape="1">
          <a:blip r:embed="rId10">
            <a:extLst>
              <a:ext uri="{28A0092B-C50C-407E-A947-70E740481C1C}">
                <a14:useLocalDpi xmlns:a14="http://schemas.microsoft.com/office/drawing/2010/main" val="0"/>
              </a:ext>
            </a:extLst>
          </a:blip>
          <a:srcRect t="6011"/>
          <a:stretch/>
        </p:blipFill>
        <p:spPr bwMode="auto">
          <a:xfrm>
            <a:off x="190755" y="16764000"/>
            <a:ext cx="6895845" cy="43686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88707" y="21259800"/>
            <a:ext cx="4791784" cy="707886"/>
          </a:xfrm>
          <a:prstGeom prst="rect">
            <a:avLst/>
          </a:prstGeom>
          <a:noFill/>
        </p:spPr>
        <p:txBody>
          <a:bodyPr wrap="square" rtlCol="0">
            <a:spAutoFit/>
          </a:bodyPr>
          <a:lstStyle/>
          <a:p>
            <a:pPr algn="just"/>
            <a:r>
              <a:rPr lang="tr-TR" sz="2000" b="1" i="1" dirty="0"/>
              <a:t>Figure 2: </a:t>
            </a:r>
            <a:r>
              <a:rPr lang="tr-TR" sz="2000" dirty="0"/>
              <a:t>Green fluorescent protein structure and functional domains</a:t>
            </a:r>
            <a:r>
              <a:rPr lang="tr-TR" sz="2000" baseline="30000" dirty="0"/>
              <a:t>3</a:t>
            </a:r>
            <a:r>
              <a:rPr lang="tr-TR" sz="2000" dirty="0"/>
              <a:t>. </a:t>
            </a:r>
          </a:p>
        </p:txBody>
      </p:sp>
      <p:sp>
        <p:nvSpPr>
          <p:cNvPr id="144" name="TextBox 143"/>
          <p:cNvSpPr txBox="1"/>
          <p:nvPr/>
        </p:nvSpPr>
        <p:spPr>
          <a:xfrm>
            <a:off x="298410" y="9607689"/>
            <a:ext cx="10052564" cy="5632311"/>
          </a:xfrm>
          <a:prstGeom prst="rect">
            <a:avLst/>
          </a:prstGeom>
          <a:noFill/>
        </p:spPr>
        <p:txBody>
          <a:bodyPr wrap="square" rtlCol="0">
            <a:spAutoFit/>
          </a:bodyPr>
          <a:lstStyle/>
          <a:p>
            <a:pPr algn="just"/>
            <a:r>
              <a:rPr lang="tr-TR" sz="2400" dirty="0"/>
              <a:t>	Diatoms have the ability to synthesize extremely diverse hierarchical biogenic silica nanostructures called frustules. These intricate and stunning nanostructures are formed by the help of several proteins and charged biomolecules. </a:t>
            </a:r>
          </a:p>
          <a:p>
            <a:pPr algn="just"/>
            <a:r>
              <a:rPr lang="tr-TR" sz="2400" dirty="0"/>
              <a:t>	Biomineralization of silica nanomaterials has been an interest due to its unexpected abundance in biology, second only to calcium carbonate (CaCO</a:t>
            </a:r>
            <a:r>
              <a:rPr lang="tr-TR" sz="2400" baseline="-25000" dirty="0"/>
              <a:t>3</a:t>
            </a:r>
            <a:r>
              <a:rPr lang="tr-TR" sz="2400" dirty="0"/>
              <a:t>)</a:t>
            </a:r>
            <a:r>
              <a:rPr lang="tr-TR" sz="2400" baseline="30000" dirty="0"/>
              <a:t>4</a:t>
            </a:r>
            <a:r>
              <a:rPr lang="tr-TR" sz="2400" dirty="0"/>
              <a:t>. The prime example of silica remnants of the past are diatomaceous earth (composed mostly of frustules), which is used as an abrasive agent, porous support, thermal insulator, bug repellant and filtration aid in industry.</a:t>
            </a:r>
          </a:p>
          <a:p>
            <a:pPr algn="just"/>
            <a:r>
              <a:rPr lang="tr-TR" sz="2400" dirty="0"/>
              <a:t>	Silaffin is one of the proteins that is responsible for crafting bioavailable hydrated silica into diverse shapes. R5 subunit of silaffin enzyme is shown to have the ability to single handedly nucleate silicic acid to form silica nanostructures. </a:t>
            </a:r>
          </a:p>
          <a:p>
            <a:pPr algn="just"/>
            <a:r>
              <a:rPr lang="tr-TR" sz="2400" dirty="0"/>
              <a:t>		</a:t>
            </a:r>
          </a:p>
        </p:txBody>
      </p:sp>
      <p:sp>
        <p:nvSpPr>
          <p:cNvPr id="145" name="TextBox 144"/>
          <p:cNvSpPr txBox="1"/>
          <p:nvPr/>
        </p:nvSpPr>
        <p:spPr>
          <a:xfrm>
            <a:off x="7011256" y="17983200"/>
            <a:ext cx="7396264" cy="4154984"/>
          </a:xfrm>
          <a:prstGeom prst="rect">
            <a:avLst/>
          </a:prstGeom>
          <a:noFill/>
        </p:spPr>
        <p:txBody>
          <a:bodyPr wrap="square" rtlCol="0">
            <a:spAutoFit/>
          </a:bodyPr>
          <a:lstStyle/>
          <a:p>
            <a:pPr algn="just"/>
            <a:r>
              <a:rPr lang="tr-TR" sz="2400" dirty="0"/>
              <a:t>	Functional tags also used widely in the process of protein purification. Previously a silica tag called Car9 was shown to be utilized in the process of as a silica based protein purification system</a:t>
            </a:r>
            <a:r>
              <a:rPr lang="tr-TR" sz="2400" baseline="30000" dirty="0"/>
              <a:t>6</a:t>
            </a:r>
            <a:r>
              <a:rPr lang="tr-TR" sz="2400" dirty="0"/>
              <a:t>. </a:t>
            </a:r>
          </a:p>
          <a:p>
            <a:pPr algn="just"/>
            <a:r>
              <a:rPr lang="tr-TR" sz="2400" dirty="0"/>
              <a:t>	For our study, we have designed and synthesized R5 tagged monomeric bright fluorescent proteins (GFPmut3, Venus YFP and mCherry RFP) in order to both make the proteins responsive to the silica purification system and make them attract silica precursors in order to synthesize fluorescent silica nanoparticles.   </a:t>
            </a:r>
          </a:p>
        </p:txBody>
      </p:sp>
      <p:sp>
        <p:nvSpPr>
          <p:cNvPr id="3" name="TextBox 2"/>
          <p:cNvSpPr txBox="1"/>
          <p:nvPr/>
        </p:nvSpPr>
        <p:spPr>
          <a:xfrm>
            <a:off x="310397" y="14792742"/>
            <a:ext cx="9900403" cy="2123658"/>
          </a:xfrm>
          <a:prstGeom prst="rect">
            <a:avLst/>
          </a:prstGeom>
          <a:noFill/>
        </p:spPr>
        <p:txBody>
          <a:bodyPr wrap="square" rtlCol="0">
            <a:spAutoFit/>
          </a:bodyPr>
          <a:lstStyle/>
          <a:p>
            <a:r>
              <a:rPr lang="tr-TR" sz="2400" dirty="0"/>
              <a:t>	Silica tag is retrieved from </a:t>
            </a:r>
            <a:r>
              <a:rPr lang="tr-TR" sz="2400" i="1" dirty="0"/>
              <a:t>Cylindrotheca fusiformis</a:t>
            </a:r>
            <a:r>
              <a:rPr lang="tr-TR" sz="2400" dirty="0"/>
              <a:t>, a diatom whose genomic sequence is known. Silica tag is known as silaffin R5 peptide and its chemically synthesized counterpart is shown to synthesize silica nanoparticles in ambient conditions</a:t>
            </a:r>
            <a:r>
              <a:rPr lang="tr-TR" sz="2400" baseline="30000" dirty="0"/>
              <a:t>5</a:t>
            </a:r>
            <a:r>
              <a:rPr lang="tr-TR" sz="2400" dirty="0"/>
              <a:t>. </a:t>
            </a:r>
          </a:p>
          <a:p>
            <a:endParaRPr lang="tr-TR" sz="3200" dirty="0"/>
          </a:p>
        </p:txBody>
      </p:sp>
      <p:grpSp>
        <p:nvGrpSpPr>
          <p:cNvPr id="147" name="Grup 3"/>
          <p:cNvGrpSpPr/>
          <p:nvPr/>
        </p:nvGrpSpPr>
        <p:grpSpPr>
          <a:xfrm>
            <a:off x="751170" y="27355800"/>
            <a:ext cx="12780000" cy="4230000"/>
            <a:chOff x="-283970" y="456879"/>
            <a:chExt cx="10342370" cy="3224471"/>
          </a:xfrm>
        </p:grpSpPr>
        <p:grpSp>
          <p:nvGrpSpPr>
            <p:cNvPr id="148" name="Group 147"/>
            <p:cNvGrpSpPr/>
            <p:nvPr/>
          </p:nvGrpSpPr>
          <p:grpSpPr>
            <a:xfrm>
              <a:off x="-283970" y="814134"/>
              <a:ext cx="1884170" cy="1703191"/>
              <a:chOff x="-283970" y="814134"/>
              <a:chExt cx="1884170" cy="1703191"/>
            </a:xfrm>
          </p:grpSpPr>
          <p:grpSp>
            <p:nvGrpSpPr>
              <p:cNvPr id="583" name="Group 582"/>
              <p:cNvGrpSpPr/>
              <p:nvPr/>
            </p:nvGrpSpPr>
            <p:grpSpPr>
              <a:xfrm rot="19049124">
                <a:off x="589674" y="1905462"/>
                <a:ext cx="317130" cy="521427"/>
                <a:chOff x="1556133" y="2416732"/>
                <a:chExt cx="554000" cy="924095"/>
              </a:xfrm>
            </p:grpSpPr>
            <p:sp>
              <p:nvSpPr>
                <p:cNvPr id="792" name="Freeform 791"/>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93" name="Freeform 792"/>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94" name="Freeform 793"/>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95" name="Freeform 794"/>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96" name="Freeform 795"/>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97" name="Freeform 796"/>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98" name="Curved Connector 797"/>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84" name="Group 583"/>
              <p:cNvGrpSpPr/>
              <p:nvPr/>
            </p:nvGrpSpPr>
            <p:grpSpPr>
              <a:xfrm rot="2636464">
                <a:off x="430070" y="964137"/>
                <a:ext cx="317130" cy="521427"/>
                <a:chOff x="1556133" y="2416732"/>
                <a:chExt cx="554000" cy="924095"/>
              </a:xfrm>
            </p:grpSpPr>
            <p:sp>
              <p:nvSpPr>
                <p:cNvPr id="785" name="Freeform 784"/>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86" name="Freeform 785"/>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87" name="Freeform 786"/>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88" name="Freeform 787"/>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89" name="Freeform 788"/>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90" name="Freeform 789"/>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91" name="Curved Connector 790"/>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85" name="Group 584"/>
              <p:cNvGrpSpPr/>
              <p:nvPr/>
            </p:nvGrpSpPr>
            <p:grpSpPr>
              <a:xfrm rot="7250606">
                <a:off x="783694" y="1096702"/>
                <a:ext cx="317130" cy="521427"/>
                <a:chOff x="1556133" y="2416732"/>
                <a:chExt cx="554000" cy="924095"/>
              </a:xfrm>
            </p:grpSpPr>
            <p:sp>
              <p:nvSpPr>
                <p:cNvPr id="778" name="Freeform 777"/>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79" name="Freeform 778"/>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80" name="Freeform 779"/>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81" name="Freeform 780"/>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82" name="Freeform 781"/>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83" name="Freeform 782"/>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84" name="Curved Connector 783"/>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86" name="Group 585"/>
              <p:cNvGrpSpPr/>
              <p:nvPr/>
            </p:nvGrpSpPr>
            <p:grpSpPr>
              <a:xfrm rot="21437730">
                <a:off x="860444" y="1616549"/>
                <a:ext cx="317130" cy="521427"/>
                <a:chOff x="1556133" y="2416732"/>
                <a:chExt cx="554000" cy="924095"/>
              </a:xfrm>
            </p:grpSpPr>
            <p:sp>
              <p:nvSpPr>
                <p:cNvPr id="771" name="Freeform 770"/>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72" name="Freeform 771"/>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73" name="Freeform 772"/>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74" name="Freeform 773"/>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75" name="Freeform 774"/>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76" name="Freeform 775"/>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77" name="Curved Connector 776"/>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87" name="Group 586"/>
              <p:cNvGrpSpPr/>
              <p:nvPr/>
            </p:nvGrpSpPr>
            <p:grpSpPr>
              <a:xfrm rot="5002900">
                <a:off x="49171" y="917570"/>
                <a:ext cx="317130" cy="521427"/>
                <a:chOff x="1556133" y="2416732"/>
                <a:chExt cx="554000" cy="924095"/>
              </a:xfrm>
            </p:grpSpPr>
            <p:sp>
              <p:nvSpPr>
                <p:cNvPr id="764" name="Freeform 763"/>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65" name="Freeform 764"/>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66" name="Freeform 765"/>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67" name="Freeform 766"/>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68" name="Freeform 767"/>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69" name="Freeform 768"/>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70" name="Curved Connector 769"/>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88" name="Group 587"/>
              <p:cNvGrpSpPr/>
              <p:nvPr/>
            </p:nvGrpSpPr>
            <p:grpSpPr>
              <a:xfrm rot="19669268">
                <a:off x="31660" y="1438997"/>
                <a:ext cx="317130" cy="521427"/>
                <a:chOff x="1556133" y="2416732"/>
                <a:chExt cx="554000" cy="924095"/>
              </a:xfrm>
            </p:grpSpPr>
            <p:sp>
              <p:nvSpPr>
                <p:cNvPr id="757" name="Freeform 756"/>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58" name="Freeform 757"/>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59" name="Freeform 758"/>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60" name="Freeform 759"/>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61" name="Freeform 760"/>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62" name="Freeform 761"/>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63" name="Curved Connector 762"/>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89" name="Group 588"/>
              <p:cNvGrpSpPr/>
              <p:nvPr/>
            </p:nvGrpSpPr>
            <p:grpSpPr>
              <a:xfrm rot="7679147">
                <a:off x="81009" y="1782415"/>
                <a:ext cx="317130" cy="521427"/>
                <a:chOff x="1556133" y="2416732"/>
                <a:chExt cx="554000" cy="924095"/>
              </a:xfrm>
            </p:grpSpPr>
            <p:sp>
              <p:nvSpPr>
                <p:cNvPr id="750" name="Freeform 749"/>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51" name="Freeform 750"/>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52" name="Freeform 751"/>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53" name="Freeform 752"/>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54" name="Freeform 753"/>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55" name="Freeform 754"/>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56" name="Curved Connector 755"/>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90" name="Group 589"/>
              <p:cNvGrpSpPr/>
              <p:nvPr/>
            </p:nvGrpSpPr>
            <p:grpSpPr>
              <a:xfrm rot="19582615">
                <a:off x="489525" y="1484659"/>
                <a:ext cx="317130" cy="521427"/>
                <a:chOff x="1556133" y="2416732"/>
                <a:chExt cx="554000" cy="924095"/>
              </a:xfrm>
            </p:grpSpPr>
            <p:sp>
              <p:nvSpPr>
                <p:cNvPr id="743" name="Freeform 742"/>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4" name="Freeform 743"/>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5" name="Freeform 744"/>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6" name="Freeform 745"/>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7" name="Freeform 746"/>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8" name="Freeform 747"/>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49" name="Curved Connector 748"/>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91" name="Group 590"/>
              <p:cNvGrpSpPr/>
              <p:nvPr/>
            </p:nvGrpSpPr>
            <p:grpSpPr>
              <a:xfrm>
                <a:off x="3698" y="989359"/>
                <a:ext cx="759535" cy="648635"/>
                <a:chOff x="4724400" y="4114800"/>
                <a:chExt cx="759535" cy="648635"/>
              </a:xfrm>
            </p:grpSpPr>
            <p:sp>
              <p:nvSpPr>
                <p:cNvPr id="725" name="Oval 724"/>
                <p:cNvSpPr/>
                <p:nvPr/>
              </p:nvSpPr>
              <p:spPr>
                <a:xfrm>
                  <a:off x="4784374"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6" name="Oval 725"/>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7" name="Oval 726"/>
                <p:cNvSpPr/>
                <p:nvPr/>
              </p:nvSpPr>
              <p:spPr>
                <a:xfrm>
                  <a:off x="5024681" y="43302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8" name="Oval 727"/>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9" name="Oval 728"/>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0" name="Oval 729"/>
                <p:cNvSpPr/>
                <p:nvPr/>
              </p:nvSpPr>
              <p:spPr>
                <a:xfrm>
                  <a:off x="4724400" y="44957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1" name="Oval 730"/>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2" name="Oval 731"/>
                <p:cNvSpPr/>
                <p:nvPr/>
              </p:nvSpPr>
              <p:spPr>
                <a:xfrm>
                  <a:off x="4906787" y="47064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3" name="Oval 732"/>
                <p:cNvSpPr/>
                <p:nvPr/>
              </p:nvSpPr>
              <p:spPr>
                <a:xfrm>
                  <a:off x="5271561" y="44382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4" name="Oval 733"/>
                <p:cNvSpPr/>
                <p:nvPr/>
              </p:nvSpPr>
              <p:spPr>
                <a:xfrm>
                  <a:off x="4936774"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5" name="Oval 734"/>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6" name="Oval 735"/>
                <p:cNvSpPr/>
                <p:nvPr/>
              </p:nvSpPr>
              <p:spPr>
                <a:xfrm>
                  <a:off x="5177081" y="4114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7" name="Oval 736"/>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8" name="Oval 737"/>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9" name="Oval 738"/>
                <p:cNvSpPr/>
                <p:nvPr/>
              </p:nvSpPr>
              <p:spPr>
                <a:xfrm>
                  <a:off x="4876800" y="42803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0" name="Oval 739"/>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1" name="Oval 740"/>
                <p:cNvSpPr/>
                <p:nvPr/>
              </p:nvSpPr>
              <p:spPr>
                <a:xfrm>
                  <a:off x="5059187" y="44909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2" name="Oval 741"/>
                <p:cNvSpPr/>
                <p:nvPr/>
              </p:nvSpPr>
              <p:spPr>
                <a:xfrm>
                  <a:off x="5423961" y="42228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92" name="Group 591"/>
              <p:cNvGrpSpPr/>
              <p:nvPr/>
            </p:nvGrpSpPr>
            <p:grpSpPr>
              <a:xfrm>
                <a:off x="535865" y="1563890"/>
                <a:ext cx="759535" cy="648635"/>
                <a:chOff x="4724400" y="4114800"/>
                <a:chExt cx="759535" cy="648635"/>
              </a:xfrm>
            </p:grpSpPr>
            <p:sp>
              <p:nvSpPr>
                <p:cNvPr id="707" name="Oval 706"/>
                <p:cNvSpPr/>
                <p:nvPr/>
              </p:nvSpPr>
              <p:spPr>
                <a:xfrm>
                  <a:off x="4784374"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8" name="Oval 707"/>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9" name="Oval 708"/>
                <p:cNvSpPr/>
                <p:nvPr/>
              </p:nvSpPr>
              <p:spPr>
                <a:xfrm>
                  <a:off x="5024681" y="43302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0" name="Oval 709"/>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1" name="Oval 710"/>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2" name="Oval 711"/>
                <p:cNvSpPr/>
                <p:nvPr/>
              </p:nvSpPr>
              <p:spPr>
                <a:xfrm>
                  <a:off x="4724400" y="44957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3" name="Oval 712"/>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4" name="Oval 713"/>
                <p:cNvSpPr/>
                <p:nvPr/>
              </p:nvSpPr>
              <p:spPr>
                <a:xfrm>
                  <a:off x="4906787" y="47064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5" name="Oval 714"/>
                <p:cNvSpPr/>
                <p:nvPr/>
              </p:nvSpPr>
              <p:spPr>
                <a:xfrm>
                  <a:off x="5271561" y="44382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6" name="Oval 715"/>
                <p:cNvSpPr/>
                <p:nvPr/>
              </p:nvSpPr>
              <p:spPr>
                <a:xfrm>
                  <a:off x="4936774"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7" name="Oval 716"/>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8" name="Oval 717"/>
                <p:cNvSpPr/>
                <p:nvPr/>
              </p:nvSpPr>
              <p:spPr>
                <a:xfrm>
                  <a:off x="5177081" y="4114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9" name="Oval 718"/>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0" name="Oval 719"/>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1" name="Oval 720"/>
                <p:cNvSpPr/>
                <p:nvPr/>
              </p:nvSpPr>
              <p:spPr>
                <a:xfrm>
                  <a:off x="4876800" y="42803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2" name="Oval 721"/>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3" name="Oval 722"/>
                <p:cNvSpPr/>
                <p:nvPr/>
              </p:nvSpPr>
              <p:spPr>
                <a:xfrm>
                  <a:off x="5059187" y="44909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4" name="Oval 723"/>
                <p:cNvSpPr/>
                <p:nvPr/>
              </p:nvSpPr>
              <p:spPr>
                <a:xfrm>
                  <a:off x="5423961" y="42228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93" name="Group 592"/>
              <p:cNvGrpSpPr/>
              <p:nvPr/>
            </p:nvGrpSpPr>
            <p:grpSpPr>
              <a:xfrm>
                <a:off x="-183192" y="1474581"/>
                <a:ext cx="759535" cy="648635"/>
                <a:chOff x="4724400" y="4114800"/>
                <a:chExt cx="759535" cy="648635"/>
              </a:xfrm>
            </p:grpSpPr>
            <p:sp>
              <p:nvSpPr>
                <p:cNvPr id="689" name="Oval 688"/>
                <p:cNvSpPr/>
                <p:nvPr/>
              </p:nvSpPr>
              <p:spPr>
                <a:xfrm>
                  <a:off x="4784374"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0" name="Oval 689"/>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1" name="Oval 690"/>
                <p:cNvSpPr/>
                <p:nvPr/>
              </p:nvSpPr>
              <p:spPr>
                <a:xfrm>
                  <a:off x="5024681" y="43302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2" name="Oval 691"/>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3" name="Oval 692"/>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4" name="Oval 693"/>
                <p:cNvSpPr/>
                <p:nvPr/>
              </p:nvSpPr>
              <p:spPr>
                <a:xfrm>
                  <a:off x="4724400" y="44957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5" name="Oval 694"/>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6" name="Oval 695"/>
                <p:cNvSpPr/>
                <p:nvPr/>
              </p:nvSpPr>
              <p:spPr>
                <a:xfrm>
                  <a:off x="4906787" y="47064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7" name="Oval 696"/>
                <p:cNvSpPr/>
                <p:nvPr/>
              </p:nvSpPr>
              <p:spPr>
                <a:xfrm>
                  <a:off x="5271561" y="44382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8" name="Oval 697"/>
                <p:cNvSpPr/>
                <p:nvPr/>
              </p:nvSpPr>
              <p:spPr>
                <a:xfrm>
                  <a:off x="4936774"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9" name="Oval 698"/>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0" name="Oval 699"/>
                <p:cNvSpPr/>
                <p:nvPr/>
              </p:nvSpPr>
              <p:spPr>
                <a:xfrm>
                  <a:off x="5177081" y="4114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1" name="Oval 700"/>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2" name="Oval 701"/>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3" name="Oval 702"/>
                <p:cNvSpPr/>
                <p:nvPr/>
              </p:nvSpPr>
              <p:spPr>
                <a:xfrm>
                  <a:off x="4876800" y="42803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4" name="Oval 703"/>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5" name="Oval 704"/>
                <p:cNvSpPr/>
                <p:nvPr/>
              </p:nvSpPr>
              <p:spPr>
                <a:xfrm>
                  <a:off x="5059187" y="44909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6" name="Oval 705"/>
                <p:cNvSpPr/>
                <p:nvPr/>
              </p:nvSpPr>
              <p:spPr>
                <a:xfrm>
                  <a:off x="5423961" y="42228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94" name="Group 593"/>
              <p:cNvGrpSpPr/>
              <p:nvPr/>
            </p:nvGrpSpPr>
            <p:grpSpPr>
              <a:xfrm>
                <a:off x="688265" y="1716290"/>
                <a:ext cx="759535" cy="648635"/>
                <a:chOff x="4724400" y="4114800"/>
                <a:chExt cx="759535" cy="648635"/>
              </a:xfrm>
            </p:grpSpPr>
            <p:sp>
              <p:nvSpPr>
                <p:cNvPr id="671" name="Oval 670"/>
                <p:cNvSpPr/>
                <p:nvPr/>
              </p:nvSpPr>
              <p:spPr>
                <a:xfrm>
                  <a:off x="4784374"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2" name="Oval 671"/>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3" name="Oval 672"/>
                <p:cNvSpPr/>
                <p:nvPr/>
              </p:nvSpPr>
              <p:spPr>
                <a:xfrm>
                  <a:off x="5024681" y="43302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4" name="Oval 673"/>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5" name="Oval 674"/>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6" name="Oval 675"/>
                <p:cNvSpPr/>
                <p:nvPr/>
              </p:nvSpPr>
              <p:spPr>
                <a:xfrm>
                  <a:off x="4724400" y="44957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7" name="Oval 676"/>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8" name="Oval 677"/>
                <p:cNvSpPr/>
                <p:nvPr/>
              </p:nvSpPr>
              <p:spPr>
                <a:xfrm>
                  <a:off x="4906787" y="47064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9" name="Oval 678"/>
                <p:cNvSpPr/>
                <p:nvPr/>
              </p:nvSpPr>
              <p:spPr>
                <a:xfrm>
                  <a:off x="5271561" y="44382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0" name="Oval 679"/>
                <p:cNvSpPr/>
                <p:nvPr/>
              </p:nvSpPr>
              <p:spPr>
                <a:xfrm>
                  <a:off x="4936774"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1" name="Oval 680"/>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2" name="Oval 681"/>
                <p:cNvSpPr/>
                <p:nvPr/>
              </p:nvSpPr>
              <p:spPr>
                <a:xfrm>
                  <a:off x="5177081" y="4114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3" name="Oval 682"/>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4" name="Oval 683"/>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5" name="Oval 684"/>
                <p:cNvSpPr/>
                <p:nvPr/>
              </p:nvSpPr>
              <p:spPr>
                <a:xfrm>
                  <a:off x="4876800" y="42803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6" name="Oval 685"/>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7" name="Oval 686"/>
                <p:cNvSpPr/>
                <p:nvPr/>
              </p:nvSpPr>
              <p:spPr>
                <a:xfrm>
                  <a:off x="5059187" y="44909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8" name="Oval 687"/>
                <p:cNvSpPr/>
                <p:nvPr/>
              </p:nvSpPr>
              <p:spPr>
                <a:xfrm>
                  <a:off x="5423961" y="42228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95" name="Group 594"/>
              <p:cNvGrpSpPr/>
              <p:nvPr/>
            </p:nvGrpSpPr>
            <p:grpSpPr>
              <a:xfrm>
                <a:off x="840665" y="1868690"/>
                <a:ext cx="759535" cy="648635"/>
                <a:chOff x="4724400" y="4114800"/>
                <a:chExt cx="759535" cy="648635"/>
              </a:xfrm>
            </p:grpSpPr>
            <p:sp>
              <p:nvSpPr>
                <p:cNvPr id="653" name="Oval 652"/>
                <p:cNvSpPr/>
                <p:nvPr/>
              </p:nvSpPr>
              <p:spPr>
                <a:xfrm>
                  <a:off x="4784374"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4" name="Oval 653"/>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5" name="Oval 654"/>
                <p:cNvSpPr/>
                <p:nvPr/>
              </p:nvSpPr>
              <p:spPr>
                <a:xfrm>
                  <a:off x="5024681" y="43302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6" name="Oval 655"/>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7" name="Oval 656"/>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8" name="Oval 657"/>
                <p:cNvSpPr/>
                <p:nvPr/>
              </p:nvSpPr>
              <p:spPr>
                <a:xfrm>
                  <a:off x="4724400" y="44957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9" name="Oval 658"/>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0" name="Oval 659"/>
                <p:cNvSpPr/>
                <p:nvPr/>
              </p:nvSpPr>
              <p:spPr>
                <a:xfrm>
                  <a:off x="4906787" y="47064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1" name="Oval 660"/>
                <p:cNvSpPr/>
                <p:nvPr/>
              </p:nvSpPr>
              <p:spPr>
                <a:xfrm>
                  <a:off x="5271561" y="44382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2" name="Oval 661"/>
                <p:cNvSpPr/>
                <p:nvPr/>
              </p:nvSpPr>
              <p:spPr>
                <a:xfrm>
                  <a:off x="4936774"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3" name="Oval 662"/>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4" name="Oval 663"/>
                <p:cNvSpPr/>
                <p:nvPr/>
              </p:nvSpPr>
              <p:spPr>
                <a:xfrm>
                  <a:off x="5177081" y="4114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5" name="Oval 664"/>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6" name="Oval 665"/>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7" name="Oval 666"/>
                <p:cNvSpPr/>
                <p:nvPr/>
              </p:nvSpPr>
              <p:spPr>
                <a:xfrm>
                  <a:off x="4876800" y="42803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8" name="Oval 667"/>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9" name="Oval 668"/>
                <p:cNvSpPr/>
                <p:nvPr/>
              </p:nvSpPr>
              <p:spPr>
                <a:xfrm>
                  <a:off x="5059187" y="44909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0" name="Oval 669"/>
                <p:cNvSpPr/>
                <p:nvPr/>
              </p:nvSpPr>
              <p:spPr>
                <a:xfrm>
                  <a:off x="5423961" y="42228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96" name="Group 595"/>
              <p:cNvGrpSpPr/>
              <p:nvPr/>
            </p:nvGrpSpPr>
            <p:grpSpPr>
              <a:xfrm>
                <a:off x="406360" y="950999"/>
                <a:ext cx="759535" cy="648635"/>
                <a:chOff x="4724400" y="4114800"/>
                <a:chExt cx="759535" cy="648635"/>
              </a:xfrm>
            </p:grpSpPr>
            <p:sp>
              <p:nvSpPr>
                <p:cNvPr id="635" name="Oval 634"/>
                <p:cNvSpPr/>
                <p:nvPr/>
              </p:nvSpPr>
              <p:spPr>
                <a:xfrm>
                  <a:off x="4784374"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6" name="Oval 635"/>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7" name="Oval 636"/>
                <p:cNvSpPr/>
                <p:nvPr/>
              </p:nvSpPr>
              <p:spPr>
                <a:xfrm>
                  <a:off x="5024681" y="43302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8" name="Oval 637"/>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9" name="Oval 638"/>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0" name="Oval 639"/>
                <p:cNvSpPr/>
                <p:nvPr/>
              </p:nvSpPr>
              <p:spPr>
                <a:xfrm>
                  <a:off x="4724400" y="44957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1" name="Oval 640"/>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2" name="Oval 641"/>
                <p:cNvSpPr/>
                <p:nvPr/>
              </p:nvSpPr>
              <p:spPr>
                <a:xfrm>
                  <a:off x="4906787" y="47064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3" name="Oval 642"/>
                <p:cNvSpPr/>
                <p:nvPr/>
              </p:nvSpPr>
              <p:spPr>
                <a:xfrm>
                  <a:off x="5271561" y="44382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4" name="Oval 643"/>
                <p:cNvSpPr/>
                <p:nvPr/>
              </p:nvSpPr>
              <p:spPr>
                <a:xfrm>
                  <a:off x="4936774"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5" name="Oval 644"/>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6" name="Oval 645"/>
                <p:cNvSpPr/>
                <p:nvPr/>
              </p:nvSpPr>
              <p:spPr>
                <a:xfrm>
                  <a:off x="5177081" y="4114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7" name="Oval 646"/>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8" name="Oval 647"/>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9" name="Oval 648"/>
                <p:cNvSpPr/>
                <p:nvPr/>
              </p:nvSpPr>
              <p:spPr>
                <a:xfrm>
                  <a:off x="4876800" y="42803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0" name="Oval 649"/>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1" name="Oval 650"/>
                <p:cNvSpPr/>
                <p:nvPr/>
              </p:nvSpPr>
              <p:spPr>
                <a:xfrm>
                  <a:off x="5059187" y="44909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2" name="Oval 651"/>
                <p:cNvSpPr/>
                <p:nvPr/>
              </p:nvSpPr>
              <p:spPr>
                <a:xfrm>
                  <a:off x="5423961" y="42228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97" name="Group 596"/>
              <p:cNvGrpSpPr/>
              <p:nvPr/>
            </p:nvGrpSpPr>
            <p:grpSpPr>
              <a:xfrm>
                <a:off x="112308" y="1779401"/>
                <a:ext cx="759535" cy="648635"/>
                <a:chOff x="4724400" y="4114800"/>
                <a:chExt cx="759535" cy="648635"/>
              </a:xfrm>
            </p:grpSpPr>
            <p:sp>
              <p:nvSpPr>
                <p:cNvPr id="617" name="Oval 616"/>
                <p:cNvSpPr/>
                <p:nvPr/>
              </p:nvSpPr>
              <p:spPr>
                <a:xfrm>
                  <a:off x="4784374"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8" name="Oval 617"/>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9" name="Oval 618"/>
                <p:cNvSpPr/>
                <p:nvPr/>
              </p:nvSpPr>
              <p:spPr>
                <a:xfrm>
                  <a:off x="5024681" y="43302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0" name="Oval 619"/>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1" name="Oval 620"/>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2" name="Oval 621"/>
                <p:cNvSpPr/>
                <p:nvPr/>
              </p:nvSpPr>
              <p:spPr>
                <a:xfrm>
                  <a:off x="4724400" y="44957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3" name="Oval 622"/>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4" name="Oval 623"/>
                <p:cNvSpPr/>
                <p:nvPr/>
              </p:nvSpPr>
              <p:spPr>
                <a:xfrm>
                  <a:off x="4906787" y="47064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5" name="Oval 624"/>
                <p:cNvSpPr/>
                <p:nvPr/>
              </p:nvSpPr>
              <p:spPr>
                <a:xfrm>
                  <a:off x="5271561" y="44382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6" name="Oval 625"/>
                <p:cNvSpPr/>
                <p:nvPr/>
              </p:nvSpPr>
              <p:spPr>
                <a:xfrm>
                  <a:off x="4936774"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7" name="Oval 626"/>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8" name="Oval 627"/>
                <p:cNvSpPr/>
                <p:nvPr/>
              </p:nvSpPr>
              <p:spPr>
                <a:xfrm>
                  <a:off x="5177081" y="4114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9" name="Oval 628"/>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0" name="Oval 629"/>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1" name="Oval 630"/>
                <p:cNvSpPr/>
                <p:nvPr/>
              </p:nvSpPr>
              <p:spPr>
                <a:xfrm>
                  <a:off x="4876800" y="42803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2" name="Oval 631"/>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3" name="Oval 632"/>
                <p:cNvSpPr/>
                <p:nvPr/>
              </p:nvSpPr>
              <p:spPr>
                <a:xfrm>
                  <a:off x="5059187" y="44909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4" name="Oval 633"/>
                <p:cNvSpPr/>
                <p:nvPr/>
              </p:nvSpPr>
              <p:spPr>
                <a:xfrm>
                  <a:off x="5423961" y="42228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98" name="Group 597"/>
              <p:cNvGrpSpPr/>
              <p:nvPr/>
            </p:nvGrpSpPr>
            <p:grpSpPr>
              <a:xfrm>
                <a:off x="-283970" y="814134"/>
                <a:ext cx="759535" cy="648635"/>
                <a:chOff x="4724400" y="4114800"/>
                <a:chExt cx="759535" cy="648635"/>
              </a:xfrm>
            </p:grpSpPr>
            <p:sp>
              <p:nvSpPr>
                <p:cNvPr id="599" name="Oval 598"/>
                <p:cNvSpPr/>
                <p:nvPr/>
              </p:nvSpPr>
              <p:spPr>
                <a:xfrm>
                  <a:off x="4784374"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0" name="Oval 599"/>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1" name="Oval 600"/>
                <p:cNvSpPr/>
                <p:nvPr/>
              </p:nvSpPr>
              <p:spPr>
                <a:xfrm>
                  <a:off x="5024681" y="43302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2" name="Oval 601"/>
                <p:cNvSpPr/>
                <p:nvPr/>
              </p:nvSpPr>
              <p:spPr>
                <a:xfrm>
                  <a:off x="4936774"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3" name="Oval 602"/>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4" name="Oval 603"/>
                <p:cNvSpPr/>
                <p:nvPr/>
              </p:nvSpPr>
              <p:spPr>
                <a:xfrm>
                  <a:off x="4724400" y="44957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5" name="Oval 604"/>
                <p:cNvSpPr/>
                <p:nvPr/>
              </p:nvSpPr>
              <p:spPr>
                <a:xfrm>
                  <a:off x="5089174" y="46482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6" name="Oval 605"/>
                <p:cNvSpPr/>
                <p:nvPr/>
              </p:nvSpPr>
              <p:spPr>
                <a:xfrm>
                  <a:off x="4906787" y="47064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7" name="Oval 606"/>
                <p:cNvSpPr/>
                <p:nvPr/>
              </p:nvSpPr>
              <p:spPr>
                <a:xfrm>
                  <a:off x="5271561" y="44382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8" name="Oval 607"/>
                <p:cNvSpPr/>
                <p:nvPr/>
              </p:nvSpPr>
              <p:spPr>
                <a:xfrm>
                  <a:off x="4936774"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9" name="Oval 608"/>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0" name="Oval 609"/>
                <p:cNvSpPr/>
                <p:nvPr/>
              </p:nvSpPr>
              <p:spPr>
                <a:xfrm>
                  <a:off x="5177081" y="4114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1" name="Oval 610"/>
                <p:cNvSpPr/>
                <p:nvPr/>
              </p:nvSpPr>
              <p:spPr>
                <a:xfrm>
                  <a:off x="5089174"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2" name="Oval 611"/>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3" name="Oval 612"/>
                <p:cNvSpPr/>
                <p:nvPr/>
              </p:nvSpPr>
              <p:spPr>
                <a:xfrm>
                  <a:off x="4876800" y="42803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4" name="Oval 613"/>
                <p:cNvSpPr/>
                <p:nvPr/>
              </p:nvSpPr>
              <p:spPr>
                <a:xfrm>
                  <a:off x="5241574" y="44327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5" name="Oval 614"/>
                <p:cNvSpPr/>
                <p:nvPr/>
              </p:nvSpPr>
              <p:spPr>
                <a:xfrm>
                  <a:off x="5059187" y="44909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6" name="Oval 615"/>
                <p:cNvSpPr/>
                <p:nvPr/>
              </p:nvSpPr>
              <p:spPr>
                <a:xfrm>
                  <a:off x="5423961" y="42228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nvGrpSpPr>
            <p:cNvPr id="149" name="Group 148"/>
            <p:cNvGrpSpPr/>
            <p:nvPr/>
          </p:nvGrpSpPr>
          <p:grpSpPr>
            <a:xfrm>
              <a:off x="2567638" y="914400"/>
              <a:ext cx="1756653" cy="1465154"/>
              <a:chOff x="2832693" y="955846"/>
              <a:chExt cx="1756653" cy="1465154"/>
            </a:xfrm>
          </p:grpSpPr>
          <p:grpSp>
            <p:nvGrpSpPr>
              <p:cNvPr id="415" name="Group 414"/>
              <p:cNvGrpSpPr/>
              <p:nvPr/>
            </p:nvGrpSpPr>
            <p:grpSpPr>
              <a:xfrm>
                <a:off x="3056848" y="955846"/>
                <a:ext cx="1532498" cy="1377782"/>
                <a:chOff x="3056848" y="955846"/>
                <a:chExt cx="1532498" cy="1377782"/>
              </a:xfrm>
            </p:grpSpPr>
            <p:grpSp>
              <p:nvGrpSpPr>
                <p:cNvPr id="492" name="Group 491"/>
                <p:cNvGrpSpPr/>
                <p:nvPr/>
              </p:nvGrpSpPr>
              <p:grpSpPr>
                <a:xfrm rot="19049124">
                  <a:off x="3793892" y="1812201"/>
                  <a:ext cx="317130" cy="521427"/>
                  <a:chOff x="1556133" y="2416732"/>
                  <a:chExt cx="554000" cy="924095"/>
                </a:xfrm>
              </p:grpSpPr>
              <p:sp>
                <p:nvSpPr>
                  <p:cNvPr id="576" name="Freeform 575"/>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7" name="Freeform 576"/>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8" name="Freeform 577"/>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9" name="Freeform 578"/>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0" name="Freeform 579"/>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1" name="Freeform 580"/>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82" name="Curved Connector 581"/>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493" name="Group 492"/>
                <p:cNvGrpSpPr/>
                <p:nvPr/>
              </p:nvGrpSpPr>
              <p:grpSpPr>
                <a:xfrm rot="2636464">
                  <a:off x="3679459" y="955846"/>
                  <a:ext cx="317130" cy="521427"/>
                  <a:chOff x="1556133" y="2416732"/>
                  <a:chExt cx="554000" cy="924095"/>
                </a:xfrm>
              </p:grpSpPr>
              <p:sp>
                <p:nvSpPr>
                  <p:cNvPr id="569" name="Freeform 568"/>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0" name="Freeform 569"/>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1" name="Freeform 570"/>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2" name="Freeform 571"/>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3" name="Freeform 572"/>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4" name="Freeform 573"/>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75" name="Curved Connector 574"/>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494" name="Group 493"/>
                <p:cNvGrpSpPr/>
                <p:nvPr/>
              </p:nvGrpSpPr>
              <p:grpSpPr>
                <a:xfrm rot="7250606">
                  <a:off x="4033083" y="1088411"/>
                  <a:ext cx="317130" cy="521427"/>
                  <a:chOff x="1556133" y="2416732"/>
                  <a:chExt cx="554000" cy="924095"/>
                </a:xfrm>
              </p:grpSpPr>
              <p:sp>
                <p:nvSpPr>
                  <p:cNvPr id="562" name="Freeform 561"/>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3" name="Freeform 562"/>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4" name="Freeform 563"/>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5" name="Freeform 564"/>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6" name="Freeform 565"/>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7" name="Freeform 566"/>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68" name="Curved Connector 567"/>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495" name="Group 494"/>
                <p:cNvGrpSpPr/>
                <p:nvPr/>
              </p:nvGrpSpPr>
              <p:grpSpPr>
                <a:xfrm rot="21437730">
                  <a:off x="4109833" y="1608258"/>
                  <a:ext cx="317130" cy="521427"/>
                  <a:chOff x="1556133" y="2416732"/>
                  <a:chExt cx="554000" cy="924095"/>
                </a:xfrm>
              </p:grpSpPr>
              <p:sp>
                <p:nvSpPr>
                  <p:cNvPr id="555" name="Freeform 554"/>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6" name="Freeform 555"/>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7" name="Freeform 556"/>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8" name="Freeform 557"/>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9" name="Freeform 558"/>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0" name="Freeform 559"/>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61" name="Curved Connector 560"/>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496" name="Group 495"/>
                <p:cNvGrpSpPr/>
                <p:nvPr/>
              </p:nvGrpSpPr>
              <p:grpSpPr>
                <a:xfrm rot="5002900">
                  <a:off x="3298560" y="909279"/>
                  <a:ext cx="317130" cy="521427"/>
                  <a:chOff x="1556133" y="2416732"/>
                  <a:chExt cx="554000" cy="924095"/>
                </a:xfrm>
              </p:grpSpPr>
              <p:sp>
                <p:nvSpPr>
                  <p:cNvPr id="548" name="Freeform 547"/>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9" name="Freeform 548"/>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0" name="Freeform 549"/>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1" name="Freeform 550"/>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2" name="Freeform 551"/>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3" name="Freeform 552"/>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54" name="Curved Connector 553"/>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497" name="Group 496"/>
                <p:cNvGrpSpPr/>
                <p:nvPr/>
              </p:nvGrpSpPr>
              <p:grpSpPr>
                <a:xfrm rot="19669268">
                  <a:off x="3281049" y="1430706"/>
                  <a:ext cx="317130" cy="521427"/>
                  <a:chOff x="1556133" y="2416732"/>
                  <a:chExt cx="554000" cy="924095"/>
                </a:xfrm>
              </p:grpSpPr>
              <p:sp>
                <p:nvSpPr>
                  <p:cNvPr id="541" name="Freeform 540"/>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2" name="Freeform 541"/>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3" name="Freeform 542"/>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4" name="Freeform 543"/>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5" name="Freeform 544"/>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6" name="Freeform 545"/>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47" name="Curved Connector 546"/>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498" name="Group 497"/>
                <p:cNvGrpSpPr/>
                <p:nvPr/>
              </p:nvGrpSpPr>
              <p:grpSpPr>
                <a:xfrm rot="7679147">
                  <a:off x="3330398" y="1774124"/>
                  <a:ext cx="317130" cy="521427"/>
                  <a:chOff x="1556133" y="2416732"/>
                  <a:chExt cx="554000" cy="924095"/>
                </a:xfrm>
              </p:grpSpPr>
              <p:sp>
                <p:nvSpPr>
                  <p:cNvPr id="534" name="Freeform 533"/>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5" name="Freeform 534"/>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6" name="Freeform 535"/>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7" name="Freeform 536"/>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8" name="Freeform 537"/>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9" name="Freeform 538"/>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40" name="Curved Connector 539"/>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499" name="Group 498"/>
                <p:cNvGrpSpPr/>
                <p:nvPr/>
              </p:nvGrpSpPr>
              <p:grpSpPr>
                <a:xfrm rot="19582615">
                  <a:off x="3738914" y="1476368"/>
                  <a:ext cx="317130" cy="521427"/>
                  <a:chOff x="1556133" y="2416732"/>
                  <a:chExt cx="554000" cy="924095"/>
                </a:xfrm>
              </p:grpSpPr>
              <p:sp>
                <p:nvSpPr>
                  <p:cNvPr id="527" name="Freeform 526"/>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8" name="Freeform 527"/>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9" name="Freeform 528"/>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0" name="Freeform 529"/>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1" name="Freeform 530"/>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2" name="Freeform 531"/>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33" name="Curved Connector 532"/>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sp>
              <p:nvSpPr>
                <p:cNvPr id="500" name="Oval 499"/>
                <p:cNvSpPr/>
                <p:nvPr/>
              </p:nvSpPr>
              <p:spPr>
                <a:xfrm>
                  <a:off x="3528921" y="167344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1" name="Oval 500"/>
                <p:cNvSpPr/>
                <p:nvPr/>
              </p:nvSpPr>
              <p:spPr>
                <a:xfrm>
                  <a:off x="3160866" y="1591847"/>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2" name="Oval 501"/>
                <p:cNvSpPr/>
                <p:nvPr/>
              </p:nvSpPr>
              <p:spPr>
                <a:xfrm>
                  <a:off x="3607882" y="154641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3" name="Oval 502"/>
                <p:cNvSpPr/>
                <p:nvPr/>
              </p:nvSpPr>
              <p:spPr>
                <a:xfrm>
                  <a:off x="3168959" y="1946541"/>
                  <a:ext cx="125974" cy="121479"/>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4" name="Oval 503"/>
                <p:cNvSpPr/>
                <p:nvPr/>
              </p:nvSpPr>
              <p:spPr>
                <a:xfrm>
                  <a:off x="3220841" y="143125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5" name="Oval 504"/>
                <p:cNvSpPr/>
                <p:nvPr/>
              </p:nvSpPr>
              <p:spPr>
                <a:xfrm>
                  <a:off x="3125674" y="1329070"/>
                  <a:ext cx="274934" cy="300248"/>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52400" h="698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6" name="Oval 505"/>
                <p:cNvSpPr/>
                <p:nvPr/>
              </p:nvSpPr>
              <p:spPr>
                <a:xfrm>
                  <a:off x="3514588" y="1507435"/>
                  <a:ext cx="278112" cy="261378"/>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222250" h="571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7" name="Oval 506"/>
                <p:cNvSpPr/>
                <p:nvPr/>
              </p:nvSpPr>
              <p:spPr>
                <a:xfrm>
                  <a:off x="3056848" y="1299008"/>
                  <a:ext cx="144865" cy="144777"/>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14300" h="571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8" name="Oval 507"/>
                <p:cNvSpPr/>
                <p:nvPr/>
              </p:nvSpPr>
              <p:spPr>
                <a:xfrm>
                  <a:off x="3065961" y="1783879"/>
                  <a:ext cx="246560" cy="209383"/>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07950" h="381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9" name="Oval 508"/>
                <p:cNvSpPr/>
                <p:nvPr/>
              </p:nvSpPr>
              <p:spPr>
                <a:xfrm>
                  <a:off x="3154049" y="1151479"/>
                  <a:ext cx="246560" cy="209383"/>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14300" h="444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0" name="Oval 509"/>
                <p:cNvSpPr/>
                <p:nvPr/>
              </p:nvSpPr>
              <p:spPr>
                <a:xfrm>
                  <a:off x="3904883" y="1717116"/>
                  <a:ext cx="125974" cy="121479"/>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1" name="Oval 510"/>
                <p:cNvSpPr/>
                <p:nvPr/>
              </p:nvSpPr>
              <p:spPr>
                <a:xfrm>
                  <a:off x="4312452" y="1364912"/>
                  <a:ext cx="125974" cy="121479"/>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2" name="Oval 511"/>
                <p:cNvSpPr/>
                <p:nvPr/>
              </p:nvSpPr>
              <p:spPr>
                <a:xfrm>
                  <a:off x="3787533" y="1068212"/>
                  <a:ext cx="125974" cy="121479"/>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3" name="Oval 512"/>
                <p:cNvSpPr/>
                <p:nvPr/>
              </p:nvSpPr>
              <p:spPr>
                <a:xfrm>
                  <a:off x="3669421" y="1592461"/>
                  <a:ext cx="277998" cy="287666"/>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222250" h="571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4" name="Oval 513"/>
                <p:cNvSpPr/>
                <p:nvPr/>
              </p:nvSpPr>
              <p:spPr>
                <a:xfrm>
                  <a:off x="4208346" y="1511746"/>
                  <a:ext cx="90946" cy="85784"/>
                </a:xfrm>
                <a:prstGeom prst="ellipse">
                  <a:avLst/>
                </a:prstGeom>
                <a:solidFill>
                  <a:srgbClr val="238FE9">
                    <a:alpha val="6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5" name="Oval 514"/>
                <p:cNvSpPr/>
                <p:nvPr/>
              </p:nvSpPr>
              <p:spPr>
                <a:xfrm>
                  <a:off x="4498400" y="1435546"/>
                  <a:ext cx="90946" cy="85784"/>
                </a:xfrm>
                <a:prstGeom prst="ellipse">
                  <a:avLst/>
                </a:prstGeom>
                <a:solidFill>
                  <a:srgbClr val="238FE9">
                    <a:alpha val="6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6" name="Oval 515"/>
                <p:cNvSpPr/>
                <p:nvPr/>
              </p:nvSpPr>
              <p:spPr>
                <a:xfrm>
                  <a:off x="4016426" y="1664146"/>
                  <a:ext cx="90946" cy="85784"/>
                </a:xfrm>
                <a:prstGeom prst="ellipse">
                  <a:avLst/>
                </a:prstGeom>
                <a:solidFill>
                  <a:srgbClr val="238FE9">
                    <a:alpha val="6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7" name="Oval 516"/>
                <p:cNvSpPr/>
                <p:nvPr/>
              </p:nvSpPr>
              <p:spPr>
                <a:xfrm>
                  <a:off x="3598746" y="1664146"/>
                  <a:ext cx="90946" cy="85784"/>
                </a:xfrm>
                <a:prstGeom prst="ellipse">
                  <a:avLst/>
                </a:prstGeom>
                <a:solidFill>
                  <a:srgbClr val="238FE9">
                    <a:alpha val="6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8" name="Oval 517"/>
                <p:cNvSpPr/>
                <p:nvPr/>
              </p:nvSpPr>
              <p:spPr>
                <a:xfrm>
                  <a:off x="3507800" y="1283146"/>
                  <a:ext cx="90946" cy="85784"/>
                </a:xfrm>
                <a:prstGeom prst="ellipse">
                  <a:avLst/>
                </a:prstGeom>
                <a:solidFill>
                  <a:srgbClr val="238FE9">
                    <a:alpha val="6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9" name="Oval 518"/>
                <p:cNvSpPr/>
                <p:nvPr/>
              </p:nvSpPr>
              <p:spPr>
                <a:xfrm>
                  <a:off x="3402063" y="1040184"/>
                  <a:ext cx="90946" cy="85784"/>
                </a:xfrm>
                <a:prstGeom prst="ellipse">
                  <a:avLst/>
                </a:prstGeom>
                <a:solidFill>
                  <a:srgbClr val="238FE9">
                    <a:alpha val="6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0" name="Oval 519"/>
                <p:cNvSpPr/>
                <p:nvPr/>
              </p:nvSpPr>
              <p:spPr>
                <a:xfrm>
                  <a:off x="4360746" y="1664146"/>
                  <a:ext cx="90946" cy="85784"/>
                </a:xfrm>
                <a:prstGeom prst="ellipse">
                  <a:avLst/>
                </a:prstGeom>
                <a:solidFill>
                  <a:srgbClr val="238FE9">
                    <a:alpha val="6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1" name="Oval 520"/>
                <p:cNvSpPr/>
                <p:nvPr/>
              </p:nvSpPr>
              <p:spPr>
                <a:xfrm>
                  <a:off x="3875407" y="1167533"/>
                  <a:ext cx="90946" cy="85784"/>
                </a:xfrm>
                <a:prstGeom prst="ellipse">
                  <a:avLst/>
                </a:prstGeom>
                <a:solidFill>
                  <a:srgbClr val="238FE9">
                    <a:alpha val="6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2" name="Oval 521"/>
                <p:cNvSpPr/>
                <p:nvPr/>
              </p:nvSpPr>
              <p:spPr>
                <a:xfrm>
                  <a:off x="4027807" y="1319933"/>
                  <a:ext cx="90946" cy="85784"/>
                </a:xfrm>
                <a:prstGeom prst="ellipse">
                  <a:avLst/>
                </a:prstGeom>
                <a:solidFill>
                  <a:srgbClr val="238FE9">
                    <a:alpha val="6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3" name="Oval 522"/>
                <p:cNvSpPr/>
                <p:nvPr/>
              </p:nvSpPr>
              <p:spPr>
                <a:xfrm>
                  <a:off x="4120213" y="1555242"/>
                  <a:ext cx="90946" cy="85784"/>
                </a:xfrm>
                <a:prstGeom prst="ellipse">
                  <a:avLst/>
                </a:prstGeom>
                <a:solidFill>
                  <a:srgbClr val="238FE9">
                    <a:alpha val="6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4" name="Oval 523"/>
                <p:cNvSpPr/>
                <p:nvPr/>
              </p:nvSpPr>
              <p:spPr>
                <a:xfrm>
                  <a:off x="3841250" y="1386549"/>
                  <a:ext cx="90946" cy="85784"/>
                </a:xfrm>
                <a:prstGeom prst="ellipse">
                  <a:avLst/>
                </a:prstGeom>
                <a:solidFill>
                  <a:srgbClr val="238FE9">
                    <a:alpha val="6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5" name="Oval 524"/>
                <p:cNvSpPr/>
                <p:nvPr/>
              </p:nvSpPr>
              <p:spPr>
                <a:xfrm>
                  <a:off x="3700308" y="155514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6" name="Oval 525"/>
                <p:cNvSpPr/>
                <p:nvPr/>
              </p:nvSpPr>
              <p:spPr>
                <a:xfrm>
                  <a:off x="3852708" y="170754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416" name="Group 415"/>
              <p:cNvGrpSpPr/>
              <p:nvPr/>
            </p:nvGrpSpPr>
            <p:grpSpPr>
              <a:xfrm>
                <a:off x="3424097" y="1084567"/>
                <a:ext cx="759535" cy="648635"/>
                <a:chOff x="6493226" y="3962400"/>
                <a:chExt cx="759535" cy="648635"/>
              </a:xfrm>
            </p:grpSpPr>
            <p:sp>
              <p:nvSpPr>
                <p:cNvPr id="474" name="Oval 473"/>
                <p:cNvSpPr/>
                <p:nvPr/>
              </p:nvSpPr>
              <p:spPr>
                <a:xfrm>
                  <a:off x="6553200" y="41910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5" name="Oval 474"/>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6" name="Oval 475"/>
                <p:cNvSpPr/>
                <p:nvPr/>
              </p:nvSpPr>
              <p:spPr>
                <a:xfrm>
                  <a:off x="6793507" y="41778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7" name="Oval 476"/>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8" name="Oval 477"/>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9" name="Oval 478"/>
                <p:cNvSpPr/>
                <p:nvPr/>
              </p:nvSpPr>
              <p:spPr>
                <a:xfrm>
                  <a:off x="6493226" y="43433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0" name="Oval 479"/>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1" name="Oval 480"/>
                <p:cNvSpPr/>
                <p:nvPr/>
              </p:nvSpPr>
              <p:spPr>
                <a:xfrm>
                  <a:off x="6675613" y="45540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2" name="Oval 481"/>
                <p:cNvSpPr/>
                <p:nvPr/>
              </p:nvSpPr>
              <p:spPr>
                <a:xfrm>
                  <a:off x="7040387" y="42858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3" name="Oval 482"/>
                <p:cNvSpPr/>
                <p:nvPr/>
              </p:nvSpPr>
              <p:spPr>
                <a:xfrm>
                  <a:off x="6705600" y="39755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4" name="Oval 483"/>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5" name="Oval 484"/>
                <p:cNvSpPr/>
                <p:nvPr/>
              </p:nvSpPr>
              <p:spPr>
                <a:xfrm>
                  <a:off x="6945907" y="3962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6" name="Oval 485"/>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7" name="Oval 486"/>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8" name="Oval 487"/>
                <p:cNvSpPr/>
                <p:nvPr/>
              </p:nvSpPr>
              <p:spPr>
                <a:xfrm>
                  <a:off x="6645626" y="41279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9" name="Oval 488"/>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0" name="Oval 489"/>
                <p:cNvSpPr/>
                <p:nvPr/>
              </p:nvSpPr>
              <p:spPr>
                <a:xfrm>
                  <a:off x="6828013" y="43385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1" name="Oval 490"/>
                <p:cNvSpPr/>
                <p:nvPr/>
              </p:nvSpPr>
              <p:spPr>
                <a:xfrm>
                  <a:off x="7192787" y="40704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417" name="Group 416"/>
              <p:cNvGrpSpPr/>
              <p:nvPr/>
            </p:nvGrpSpPr>
            <p:grpSpPr>
              <a:xfrm>
                <a:off x="2832693" y="1088178"/>
                <a:ext cx="759535" cy="648635"/>
                <a:chOff x="6493226" y="3962400"/>
                <a:chExt cx="759535" cy="648635"/>
              </a:xfrm>
            </p:grpSpPr>
            <p:sp>
              <p:nvSpPr>
                <p:cNvPr id="456" name="Oval 455"/>
                <p:cNvSpPr/>
                <p:nvPr/>
              </p:nvSpPr>
              <p:spPr>
                <a:xfrm>
                  <a:off x="6553200" y="41910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7" name="Oval 456"/>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8" name="Oval 457"/>
                <p:cNvSpPr/>
                <p:nvPr/>
              </p:nvSpPr>
              <p:spPr>
                <a:xfrm>
                  <a:off x="6793507" y="41778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9" name="Oval 458"/>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0" name="Oval 459"/>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1" name="Oval 460"/>
                <p:cNvSpPr/>
                <p:nvPr/>
              </p:nvSpPr>
              <p:spPr>
                <a:xfrm>
                  <a:off x="6493226" y="43433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2" name="Oval 461"/>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3" name="Oval 462"/>
                <p:cNvSpPr/>
                <p:nvPr/>
              </p:nvSpPr>
              <p:spPr>
                <a:xfrm>
                  <a:off x="6675613" y="45540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4" name="Oval 463"/>
                <p:cNvSpPr/>
                <p:nvPr/>
              </p:nvSpPr>
              <p:spPr>
                <a:xfrm>
                  <a:off x="7040387" y="42858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5" name="Oval 464"/>
                <p:cNvSpPr/>
                <p:nvPr/>
              </p:nvSpPr>
              <p:spPr>
                <a:xfrm>
                  <a:off x="6705600" y="39755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6" name="Oval 465"/>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7" name="Oval 466"/>
                <p:cNvSpPr/>
                <p:nvPr/>
              </p:nvSpPr>
              <p:spPr>
                <a:xfrm>
                  <a:off x="6945907" y="3962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8" name="Oval 467"/>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9" name="Oval 468"/>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0" name="Oval 469"/>
                <p:cNvSpPr/>
                <p:nvPr/>
              </p:nvSpPr>
              <p:spPr>
                <a:xfrm>
                  <a:off x="6645626" y="41279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1" name="Oval 470"/>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2" name="Oval 471"/>
                <p:cNvSpPr/>
                <p:nvPr/>
              </p:nvSpPr>
              <p:spPr>
                <a:xfrm>
                  <a:off x="6828013" y="43385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3" name="Oval 472"/>
                <p:cNvSpPr/>
                <p:nvPr/>
              </p:nvSpPr>
              <p:spPr>
                <a:xfrm>
                  <a:off x="7192787" y="40704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418" name="Group 417"/>
              <p:cNvGrpSpPr/>
              <p:nvPr/>
            </p:nvGrpSpPr>
            <p:grpSpPr>
              <a:xfrm>
                <a:off x="3438084" y="1694207"/>
                <a:ext cx="759535" cy="648635"/>
                <a:chOff x="6493226" y="3962400"/>
                <a:chExt cx="759535" cy="648635"/>
              </a:xfrm>
            </p:grpSpPr>
            <p:sp>
              <p:nvSpPr>
                <p:cNvPr id="438" name="Oval 437"/>
                <p:cNvSpPr/>
                <p:nvPr/>
              </p:nvSpPr>
              <p:spPr>
                <a:xfrm>
                  <a:off x="6553200" y="41910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9" name="Oval 438"/>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0" name="Oval 439"/>
                <p:cNvSpPr/>
                <p:nvPr/>
              </p:nvSpPr>
              <p:spPr>
                <a:xfrm>
                  <a:off x="6793507" y="41778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1" name="Oval 440"/>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2" name="Oval 441"/>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3" name="Oval 442"/>
                <p:cNvSpPr/>
                <p:nvPr/>
              </p:nvSpPr>
              <p:spPr>
                <a:xfrm>
                  <a:off x="6493226" y="43433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4" name="Oval 443"/>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5" name="Oval 444"/>
                <p:cNvSpPr/>
                <p:nvPr/>
              </p:nvSpPr>
              <p:spPr>
                <a:xfrm>
                  <a:off x="6675613" y="45540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6" name="Oval 445"/>
                <p:cNvSpPr/>
                <p:nvPr/>
              </p:nvSpPr>
              <p:spPr>
                <a:xfrm>
                  <a:off x="7040387" y="42858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7" name="Oval 446"/>
                <p:cNvSpPr/>
                <p:nvPr/>
              </p:nvSpPr>
              <p:spPr>
                <a:xfrm>
                  <a:off x="6705600" y="39755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8" name="Oval 447"/>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9" name="Oval 448"/>
                <p:cNvSpPr/>
                <p:nvPr/>
              </p:nvSpPr>
              <p:spPr>
                <a:xfrm>
                  <a:off x="6945907" y="3962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0" name="Oval 449"/>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1" name="Oval 450"/>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2" name="Oval 451"/>
                <p:cNvSpPr/>
                <p:nvPr/>
              </p:nvSpPr>
              <p:spPr>
                <a:xfrm>
                  <a:off x="6645626" y="41279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3" name="Oval 452"/>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4" name="Oval 453"/>
                <p:cNvSpPr/>
                <p:nvPr/>
              </p:nvSpPr>
              <p:spPr>
                <a:xfrm>
                  <a:off x="6828013" y="43385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5" name="Oval 454"/>
                <p:cNvSpPr/>
                <p:nvPr/>
              </p:nvSpPr>
              <p:spPr>
                <a:xfrm>
                  <a:off x="7192787" y="40704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419" name="Group 418"/>
              <p:cNvGrpSpPr/>
              <p:nvPr/>
            </p:nvGrpSpPr>
            <p:grpSpPr>
              <a:xfrm>
                <a:off x="3037587" y="1772365"/>
                <a:ext cx="759535" cy="648635"/>
                <a:chOff x="6493226" y="3962400"/>
                <a:chExt cx="759535" cy="648635"/>
              </a:xfrm>
            </p:grpSpPr>
            <p:sp>
              <p:nvSpPr>
                <p:cNvPr id="420" name="Oval 419"/>
                <p:cNvSpPr/>
                <p:nvPr/>
              </p:nvSpPr>
              <p:spPr>
                <a:xfrm>
                  <a:off x="6553200" y="41910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1" name="Oval 420"/>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2" name="Oval 421"/>
                <p:cNvSpPr/>
                <p:nvPr/>
              </p:nvSpPr>
              <p:spPr>
                <a:xfrm>
                  <a:off x="6793507" y="41778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3" name="Oval 422"/>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4" name="Oval 423"/>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5" name="Oval 424"/>
                <p:cNvSpPr/>
                <p:nvPr/>
              </p:nvSpPr>
              <p:spPr>
                <a:xfrm>
                  <a:off x="6493226" y="43433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6" name="Oval 425"/>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7" name="Oval 426"/>
                <p:cNvSpPr/>
                <p:nvPr/>
              </p:nvSpPr>
              <p:spPr>
                <a:xfrm>
                  <a:off x="6675613" y="45540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8" name="Oval 427"/>
                <p:cNvSpPr/>
                <p:nvPr/>
              </p:nvSpPr>
              <p:spPr>
                <a:xfrm>
                  <a:off x="7040387" y="42858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9" name="Oval 428"/>
                <p:cNvSpPr/>
                <p:nvPr/>
              </p:nvSpPr>
              <p:spPr>
                <a:xfrm>
                  <a:off x="6705600" y="39755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0" name="Oval 429"/>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1" name="Oval 430"/>
                <p:cNvSpPr/>
                <p:nvPr/>
              </p:nvSpPr>
              <p:spPr>
                <a:xfrm>
                  <a:off x="6945907" y="3962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2" name="Oval 431"/>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3" name="Oval 432"/>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4" name="Oval 433"/>
                <p:cNvSpPr/>
                <p:nvPr/>
              </p:nvSpPr>
              <p:spPr>
                <a:xfrm>
                  <a:off x="6645626" y="41279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5" name="Oval 434"/>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6" name="Oval 435"/>
                <p:cNvSpPr/>
                <p:nvPr/>
              </p:nvSpPr>
              <p:spPr>
                <a:xfrm>
                  <a:off x="6828013" y="43385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7" name="Oval 436"/>
                <p:cNvSpPr/>
                <p:nvPr/>
              </p:nvSpPr>
              <p:spPr>
                <a:xfrm>
                  <a:off x="7192787" y="40704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nvGrpSpPr>
            <p:cNvPr id="150" name="Group 149"/>
            <p:cNvGrpSpPr/>
            <p:nvPr/>
          </p:nvGrpSpPr>
          <p:grpSpPr>
            <a:xfrm>
              <a:off x="5334000" y="611020"/>
              <a:ext cx="1594926" cy="1810712"/>
              <a:chOff x="4849610" y="638798"/>
              <a:chExt cx="1594926" cy="1810712"/>
            </a:xfrm>
          </p:grpSpPr>
          <p:grpSp>
            <p:nvGrpSpPr>
              <p:cNvPr id="281" name="Group 280"/>
              <p:cNvGrpSpPr/>
              <p:nvPr/>
            </p:nvGrpSpPr>
            <p:grpSpPr>
              <a:xfrm>
                <a:off x="5109434" y="927325"/>
                <a:ext cx="1255950" cy="1377782"/>
                <a:chOff x="2852554" y="832018"/>
                <a:chExt cx="1255950" cy="1377782"/>
              </a:xfrm>
            </p:grpSpPr>
            <p:grpSp>
              <p:nvGrpSpPr>
                <p:cNvPr id="351" name="Group 350"/>
                <p:cNvGrpSpPr/>
                <p:nvPr/>
              </p:nvGrpSpPr>
              <p:grpSpPr>
                <a:xfrm rot="19049124">
                  <a:off x="3450035" y="1688373"/>
                  <a:ext cx="317130" cy="521427"/>
                  <a:chOff x="1556133" y="2416732"/>
                  <a:chExt cx="554000" cy="924095"/>
                </a:xfrm>
              </p:grpSpPr>
              <p:sp>
                <p:nvSpPr>
                  <p:cNvPr id="408" name="Freeform 407"/>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9" name="Freeform 408"/>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0" name="Freeform 409"/>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1" name="Freeform 410"/>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2" name="Freeform 411"/>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3" name="Freeform 412"/>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14" name="Curved Connector 413"/>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352" name="Group 351"/>
                <p:cNvGrpSpPr/>
                <p:nvPr/>
              </p:nvGrpSpPr>
              <p:grpSpPr>
                <a:xfrm rot="2636464">
                  <a:off x="3335602" y="832018"/>
                  <a:ext cx="317130" cy="521427"/>
                  <a:chOff x="1556133" y="2416732"/>
                  <a:chExt cx="554000" cy="924095"/>
                </a:xfrm>
              </p:grpSpPr>
              <p:sp>
                <p:nvSpPr>
                  <p:cNvPr id="401" name="Freeform 400"/>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2" name="Freeform 401"/>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3" name="Freeform 402"/>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4" name="Freeform 403"/>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5" name="Freeform 404"/>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6" name="Freeform 405"/>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7" name="Curved Connector 406"/>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353" name="Group 352"/>
                <p:cNvGrpSpPr/>
                <p:nvPr/>
              </p:nvGrpSpPr>
              <p:grpSpPr>
                <a:xfrm rot="7250606">
                  <a:off x="3689226" y="964583"/>
                  <a:ext cx="317130" cy="521427"/>
                  <a:chOff x="1556133" y="2416732"/>
                  <a:chExt cx="554000" cy="924095"/>
                </a:xfrm>
              </p:grpSpPr>
              <p:sp>
                <p:nvSpPr>
                  <p:cNvPr id="394" name="Freeform 393"/>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5" name="Freeform 394"/>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6" name="Freeform 395"/>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7" name="Freeform 396"/>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8" name="Freeform 397"/>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9" name="Freeform 398"/>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0" name="Curved Connector 399"/>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354" name="Group 353"/>
                <p:cNvGrpSpPr/>
                <p:nvPr/>
              </p:nvGrpSpPr>
              <p:grpSpPr>
                <a:xfrm rot="21437730">
                  <a:off x="3765976" y="1484430"/>
                  <a:ext cx="317130" cy="521427"/>
                  <a:chOff x="1556133" y="2416732"/>
                  <a:chExt cx="554000" cy="924095"/>
                </a:xfrm>
              </p:grpSpPr>
              <p:sp>
                <p:nvSpPr>
                  <p:cNvPr id="387" name="Freeform 386"/>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8" name="Freeform 387"/>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9" name="Freeform 388"/>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0" name="Freeform 389"/>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1" name="Freeform 390"/>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2" name="Freeform 391"/>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93" name="Curved Connector 392"/>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355" name="Group 354"/>
                <p:cNvGrpSpPr/>
                <p:nvPr/>
              </p:nvGrpSpPr>
              <p:grpSpPr>
                <a:xfrm rot="5002900">
                  <a:off x="2954703" y="785451"/>
                  <a:ext cx="317130" cy="521427"/>
                  <a:chOff x="1556133" y="2416732"/>
                  <a:chExt cx="554000" cy="924095"/>
                </a:xfrm>
              </p:grpSpPr>
              <p:sp>
                <p:nvSpPr>
                  <p:cNvPr id="380" name="Freeform 379"/>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1" name="Freeform 380"/>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2" name="Freeform 381"/>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3" name="Freeform 382"/>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4" name="Freeform 383"/>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5" name="Freeform 384"/>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86" name="Curved Connector 385"/>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356" name="Group 355"/>
                <p:cNvGrpSpPr/>
                <p:nvPr/>
              </p:nvGrpSpPr>
              <p:grpSpPr>
                <a:xfrm rot="19669268">
                  <a:off x="2937192" y="1306878"/>
                  <a:ext cx="317130" cy="521427"/>
                  <a:chOff x="1556133" y="2416732"/>
                  <a:chExt cx="554000" cy="924095"/>
                </a:xfrm>
              </p:grpSpPr>
              <p:sp>
                <p:nvSpPr>
                  <p:cNvPr id="373" name="Freeform 372"/>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4" name="Freeform 373"/>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5" name="Freeform 374"/>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6" name="Freeform 375"/>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7" name="Freeform 376"/>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8" name="Freeform 377"/>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79" name="Curved Connector 378"/>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357" name="Group 356"/>
                <p:cNvGrpSpPr/>
                <p:nvPr/>
              </p:nvGrpSpPr>
              <p:grpSpPr>
                <a:xfrm rot="7679147">
                  <a:off x="2986541" y="1650296"/>
                  <a:ext cx="317130" cy="521427"/>
                  <a:chOff x="1556133" y="2416732"/>
                  <a:chExt cx="554000" cy="924095"/>
                </a:xfrm>
              </p:grpSpPr>
              <p:sp>
                <p:nvSpPr>
                  <p:cNvPr id="366" name="Freeform 365"/>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7" name="Freeform 366"/>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8" name="Freeform 367"/>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9" name="Freeform 368"/>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0" name="Freeform 369"/>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1" name="Freeform 370"/>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72" name="Curved Connector 371"/>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358" name="Group 357"/>
                <p:cNvGrpSpPr/>
                <p:nvPr/>
              </p:nvGrpSpPr>
              <p:grpSpPr>
                <a:xfrm rot="19582615">
                  <a:off x="3395057" y="1352540"/>
                  <a:ext cx="317130" cy="521427"/>
                  <a:chOff x="1556133" y="2416732"/>
                  <a:chExt cx="554000" cy="924095"/>
                </a:xfrm>
              </p:grpSpPr>
              <p:sp>
                <p:nvSpPr>
                  <p:cNvPr id="359" name="Freeform 358"/>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0" name="Freeform 359"/>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1" name="Freeform 360"/>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2" name="Freeform 361"/>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3" name="Freeform 362"/>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4" name="Freeform 363"/>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65" name="Curved Connector 364"/>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282" name="Group 281"/>
              <p:cNvGrpSpPr/>
              <p:nvPr/>
            </p:nvGrpSpPr>
            <p:grpSpPr>
              <a:xfrm>
                <a:off x="4937386" y="820330"/>
                <a:ext cx="1507150" cy="1564926"/>
                <a:chOff x="2680506" y="725023"/>
                <a:chExt cx="1507150" cy="1564926"/>
              </a:xfrm>
              <a:solidFill>
                <a:srgbClr val="238FE9">
                  <a:alpha val="50000"/>
                </a:srgbClr>
              </a:solidFill>
            </p:grpSpPr>
            <p:sp>
              <p:nvSpPr>
                <p:cNvPr id="321" name="Oval 320"/>
                <p:cNvSpPr/>
                <p:nvPr/>
              </p:nvSpPr>
              <p:spPr>
                <a:xfrm>
                  <a:off x="3204051" y="1278915"/>
                  <a:ext cx="59974" cy="57021"/>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2" name="Oval 321"/>
                <p:cNvSpPr/>
                <p:nvPr/>
              </p:nvSpPr>
              <p:spPr>
                <a:xfrm>
                  <a:off x="3185064" y="1549620"/>
                  <a:ext cx="59974" cy="57021"/>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3" name="Oval 322"/>
                <p:cNvSpPr/>
                <p:nvPr/>
              </p:nvSpPr>
              <p:spPr>
                <a:xfrm>
                  <a:off x="2817009" y="1468019"/>
                  <a:ext cx="59974" cy="57021"/>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4" name="Oval 323"/>
                <p:cNvSpPr/>
                <p:nvPr/>
              </p:nvSpPr>
              <p:spPr>
                <a:xfrm>
                  <a:off x="3264025" y="1422585"/>
                  <a:ext cx="59974" cy="57021"/>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5" name="Oval 324"/>
                <p:cNvSpPr/>
                <p:nvPr/>
              </p:nvSpPr>
              <p:spPr>
                <a:xfrm>
                  <a:off x="2825102" y="1822713"/>
                  <a:ext cx="125974" cy="121479"/>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6" name="Oval 325"/>
                <p:cNvSpPr/>
                <p:nvPr/>
              </p:nvSpPr>
              <p:spPr>
                <a:xfrm>
                  <a:off x="2876984" y="1307426"/>
                  <a:ext cx="59974" cy="57021"/>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7" name="Oval 326"/>
                <p:cNvSpPr/>
                <p:nvPr/>
              </p:nvSpPr>
              <p:spPr>
                <a:xfrm>
                  <a:off x="2781817" y="1205242"/>
                  <a:ext cx="274934" cy="300248"/>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52400" h="698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8" name="Oval 327"/>
                <p:cNvSpPr/>
                <p:nvPr/>
              </p:nvSpPr>
              <p:spPr>
                <a:xfrm>
                  <a:off x="3170731" y="1383607"/>
                  <a:ext cx="278112" cy="261378"/>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222250" h="571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9" name="Oval 328"/>
                <p:cNvSpPr/>
                <p:nvPr/>
              </p:nvSpPr>
              <p:spPr>
                <a:xfrm>
                  <a:off x="2712991" y="1175180"/>
                  <a:ext cx="144865" cy="144777"/>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14300" h="571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0" name="Oval 329"/>
                <p:cNvSpPr/>
                <p:nvPr/>
              </p:nvSpPr>
              <p:spPr>
                <a:xfrm>
                  <a:off x="2978813" y="932024"/>
                  <a:ext cx="470031" cy="432422"/>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241300" h="1143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1" name="Oval 330"/>
                <p:cNvSpPr/>
                <p:nvPr/>
              </p:nvSpPr>
              <p:spPr>
                <a:xfrm>
                  <a:off x="2722104" y="1660051"/>
                  <a:ext cx="246560" cy="209383"/>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07950" h="381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2" name="Oval 331"/>
                <p:cNvSpPr/>
                <p:nvPr/>
              </p:nvSpPr>
              <p:spPr>
                <a:xfrm>
                  <a:off x="3128226" y="1141514"/>
                  <a:ext cx="353572" cy="326505"/>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58750" h="698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3" name="Oval 332"/>
                <p:cNvSpPr/>
                <p:nvPr/>
              </p:nvSpPr>
              <p:spPr>
                <a:xfrm>
                  <a:off x="2680506" y="1451096"/>
                  <a:ext cx="246560" cy="209383"/>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07950" h="317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4" name="Oval 333"/>
                <p:cNvSpPr/>
                <p:nvPr/>
              </p:nvSpPr>
              <p:spPr>
                <a:xfrm>
                  <a:off x="3556877" y="1287843"/>
                  <a:ext cx="353572" cy="326505"/>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260350" h="139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5" name="Oval 334"/>
                <p:cNvSpPr/>
                <p:nvPr/>
              </p:nvSpPr>
              <p:spPr>
                <a:xfrm>
                  <a:off x="3743269" y="1505489"/>
                  <a:ext cx="353572" cy="326505"/>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90500" h="1016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6" name="Oval 335"/>
                <p:cNvSpPr/>
                <p:nvPr/>
              </p:nvSpPr>
              <p:spPr>
                <a:xfrm>
                  <a:off x="3087238" y="1679963"/>
                  <a:ext cx="353572" cy="326505"/>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96850" h="825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7" name="Oval 336"/>
                <p:cNvSpPr/>
                <p:nvPr/>
              </p:nvSpPr>
              <p:spPr>
                <a:xfrm>
                  <a:off x="3212372" y="725023"/>
                  <a:ext cx="353572" cy="326505"/>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65100" h="1333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8" name="Oval 337"/>
                <p:cNvSpPr/>
                <p:nvPr/>
              </p:nvSpPr>
              <p:spPr>
                <a:xfrm>
                  <a:off x="3631230" y="1807043"/>
                  <a:ext cx="353572" cy="326505"/>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84150" h="1016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9" name="Oval 338"/>
                <p:cNvSpPr/>
                <p:nvPr/>
              </p:nvSpPr>
              <p:spPr>
                <a:xfrm>
                  <a:off x="3350631" y="1963444"/>
                  <a:ext cx="353572" cy="326505"/>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65100" h="1016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0" name="Oval 339"/>
                <p:cNvSpPr/>
                <p:nvPr/>
              </p:nvSpPr>
              <p:spPr>
                <a:xfrm>
                  <a:off x="3373774" y="1259333"/>
                  <a:ext cx="353572" cy="326505"/>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65100" h="889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1" name="Oval 340"/>
                <p:cNvSpPr/>
                <p:nvPr/>
              </p:nvSpPr>
              <p:spPr>
                <a:xfrm>
                  <a:off x="3542767" y="740620"/>
                  <a:ext cx="399478" cy="407527"/>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215900" h="1143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2" name="Oval 341"/>
                <p:cNvSpPr/>
                <p:nvPr/>
              </p:nvSpPr>
              <p:spPr>
                <a:xfrm>
                  <a:off x="2810192" y="1027651"/>
                  <a:ext cx="246560" cy="209383"/>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14300" h="444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3" name="Oval 342"/>
                <p:cNvSpPr/>
                <p:nvPr/>
              </p:nvSpPr>
              <p:spPr>
                <a:xfrm>
                  <a:off x="3874326" y="1028266"/>
                  <a:ext cx="246560" cy="209383"/>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20650" h="444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4" name="Oval 343"/>
                <p:cNvSpPr/>
                <p:nvPr/>
              </p:nvSpPr>
              <p:spPr>
                <a:xfrm>
                  <a:off x="3561026" y="1593288"/>
                  <a:ext cx="125974" cy="121479"/>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5" name="Oval 344"/>
                <p:cNvSpPr/>
                <p:nvPr/>
              </p:nvSpPr>
              <p:spPr>
                <a:xfrm>
                  <a:off x="3968595" y="1241084"/>
                  <a:ext cx="125974" cy="121479"/>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6" name="Oval 345"/>
                <p:cNvSpPr/>
                <p:nvPr/>
              </p:nvSpPr>
              <p:spPr>
                <a:xfrm>
                  <a:off x="3443676" y="944384"/>
                  <a:ext cx="125974" cy="121479"/>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7" name="Oval 346"/>
                <p:cNvSpPr/>
                <p:nvPr/>
              </p:nvSpPr>
              <p:spPr>
                <a:xfrm>
                  <a:off x="3912722" y="1312946"/>
                  <a:ext cx="274934" cy="300248"/>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27000" h="889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8" name="Oval 347"/>
                <p:cNvSpPr/>
                <p:nvPr/>
              </p:nvSpPr>
              <p:spPr>
                <a:xfrm>
                  <a:off x="3147331" y="1948099"/>
                  <a:ext cx="274934" cy="300248"/>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65100" h="889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9" name="Oval 348"/>
                <p:cNvSpPr/>
                <p:nvPr/>
              </p:nvSpPr>
              <p:spPr>
                <a:xfrm>
                  <a:off x="3325564" y="1468633"/>
                  <a:ext cx="277998" cy="287666"/>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222250" h="571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0" name="Oval 349"/>
                <p:cNvSpPr/>
                <p:nvPr/>
              </p:nvSpPr>
              <p:spPr>
                <a:xfrm>
                  <a:off x="2857856" y="1783745"/>
                  <a:ext cx="353572" cy="326505"/>
                </a:xfrm>
                <a:prstGeom prst="ellipse">
                  <a:avLst/>
                </a:prstGeom>
                <a:grp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65100" h="1016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83" name="Group 282"/>
              <p:cNvGrpSpPr/>
              <p:nvPr/>
            </p:nvGrpSpPr>
            <p:grpSpPr>
              <a:xfrm>
                <a:off x="5569545" y="638798"/>
                <a:ext cx="759535" cy="648635"/>
                <a:chOff x="6493226" y="3962400"/>
                <a:chExt cx="759535" cy="648635"/>
              </a:xfrm>
            </p:grpSpPr>
            <p:sp>
              <p:nvSpPr>
                <p:cNvPr id="303" name="Oval 302"/>
                <p:cNvSpPr/>
                <p:nvPr/>
              </p:nvSpPr>
              <p:spPr>
                <a:xfrm>
                  <a:off x="6553200" y="41910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4" name="Oval 303"/>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5" name="Oval 304"/>
                <p:cNvSpPr/>
                <p:nvPr/>
              </p:nvSpPr>
              <p:spPr>
                <a:xfrm>
                  <a:off x="6793507" y="41778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6" name="Oval 305"/>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7" name="Oval 306"/>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8" name="Oval 307"/>
                <p:cNvSpPr/>
                <p:nvPr/>
              </p:nvSpPr>
              <p:spPr>
                <a:xfrm>
                  <a:off x="6493226" y="43433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9" name="Oval 308"/>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0" name="Oval 309"/>
                <p:cNvSpPr/>
                <p:nvPr/>
              </p:nvSpPr>
              <p:spPr>
                <a:xfrm>
                  <a:off x="6675613" y="45540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1" name="Oval 310"/>
                <p:cNvSpPr/>
                <p:nvPr/>
              </p:nvSpPr>
              <p:spPr>
                <a:xfrm>
                  <a:off x="7040387" y="42858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2" name="Oval 311"/>
                <p:cNvSpPr/>
                <p:nvPr/>
              </p:nvSpPr>
              <p:spPr>
                <a:xfrm>
                  <a:off x="6705600" y="39755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3" name="Oval 312"/>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4" name="Oval 313"/>
                <p:cNvSpPr/>
                <p:nvPr/>
              </p:nvSpPr>
              <p:spPr>
                <a:xfrm>
                  <a:off x="6945907" y="3962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5" name="Oval 314"/>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6" name="Oval 315"/>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7" name="Oval 316"/>
                <p:cNvSpPr/>
                <p:nvPr/>
              </p:nvSpPr>
              <p:spPr>
                <a:xfrm>
                  <a:off x="6645626" y="41279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8" name="Oval 317"/>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9" name="Oval 318"/>
                <p:cNvSpPr/>
                <p:nvPr/>
              </p:nvSpPr>
              <p:spPr>
                <a:xfrm>
                  <a:off x="6828013" y="43385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0" name="Oval 319"/>
                <p:cNvSpPr/>
                <p:nvPr/>
              </p:nvSpPr>
              <p:spPr>
                <a:xfrm>
                  <a:off x="7192787" y="40704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84" name="Group 283"/>
              <p:cNvGrpSpPr/>
              <p:nvPr/>
            </p:nvGrpSpPr>
            <p:grpSpPr>
              <a:xfrm>
                <a:off x="4849610" y="1800875"/>
                <a:ext cx="759535" cy="648635"/>
                <a:chOff x="6493226" y="3962400"/>
                <a:chExt cx="759535" cy="648635"/>
              </a:xfrm>
            </p:grpSpPr>
            <p:sp>
              <p:nvSpPr>
                <p:cNvPr id="285" name="Oval 284"/>
                <p:cNvSpPr/>
                <p:nvPr/>
              </p:nvSpPr>
              <p:spPr>
                <a:xfrm>
                  <a:off x="6553200" y="41910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6" name="Oval 285"/>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7" name="Oval 286"/>
                <p:cNvSpPr/>
                <p:nvPr/>
              </p:nvSpPr>
              <p:spPr>
                <a:xfrm>
                  <a:off x="6793507" y="41778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8" name="Oval 287"/>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9" name="Oval 288"/>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0" name="Oval 289"/>
                <p:cNvSpPr/>
                <p:nvPr/>
              </p:nvSpPr>
              <p:spPr>
                <a:xfrm>
                  <a:off x="6493226" y="43433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1" name="Oval 290"/>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2" name="Oval 291"/>
                <p:cNvSpPr/>
                <p:nvPr/>
              </p:nvSpPr>
              <p:spPr>
                <a:xfrm>
                  <a:off x="6675613" y="45540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3" name="Oval 292"/>
                <p:cNvSpPr/>
                <p:nvPr/>
              </p:nvSpPr>
              <p:spPr>
                <a:xfrm>
                  <a:off x="7040387" y="42858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4" name="Oval 293"/>
                <p:cNvSpPr/>
                <p:nvPr/>
              </p:nvSpPr>
              <p:spPr>
                <a:xfrm>
                  <a:off x="6705600" y="39755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5" name="Oval 294"/>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6" name="Oval 295"/>
                <p:cNvSpPr/>
                <p:nvPr/>
              </p:nvSpPr>
              <p:spPr>
                <a:xfrm>
                  <a:off x="6945907" y="3962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7" name="Oval 296"/>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8" name="Oval 297"/>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9" name="Oval 298"/>
                <p:cNvSpPr/>
                <p:nvPr/>
              </p:nvSpPr>
              <p:spPr>
                <a:xfrm>
                  <a:off x="6645626" y="41279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0" name="Oval 299"/>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1" name="Oval 300"/>
                <p:cNvSpPr/>
                <p:nvPr/>
              </p:nvSpPr>
              <p:spPr>
                <a:xfrm>
                  <a:off x="6828013" y="43385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2" name="Oval 301"/>
                <p:cNvSpPr/>
                <p:nvPr/>
              </p:nvSpPr>
              <p:spPr>
                <a:xfrm>
                  <a:off x="7192787" y="40704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nvGrpSpPr>
            <p:cNvPr id="151" name="Group 150"/>
            <p:cNvGrpSpPr/>
            <p:nvPr/>
          </p:nvGrpSpPr>
          <p:grpSpPr>
            <a:xfrm>
              <a:off x="8286118" y="456879"/>
              <a:ext cx="1772282" cy="1829121"/>
              <a:chOff x="7162800" y="466701"/>
              <a:chExt cx="1772282" cy="1829121"/>
            </a:xfrm>
          </p:grpSpPr>
          <p:grpSp>
            <p:nvGrpSpPr>
              <p:cNvPr id="197" name="Group 196"/>
              <p:cNvGrpSpPr/>
              <p:nvPr/>
            </p:nvGrpSpPr>
            <p:grpSpPr>
              <a:xfrm>
                <a:off x="7400817" y="531802"/>
                <a:ext cx="759535" cy="648635"/>
                <a:chOff x="6493226" y="3962400"/>
                <a:chExt cx="759535" cy="648635"/>
              </a:xfrm>
            </p:grpSpPr>
            <p:sp>
              <p:nvSpPr>
                <p:cNvPr id="263" name="Oval 262"/>
                <p:cNvSpPr/>
                <p:nvPr/>
              </p:nvSpPr>
              <p:spPr>
                <a:xfrm>
                  <a:off x="6553200" y="41910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4" name="Oval 263"/>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5" name="Oval 264"/>
                <p:cNvSpPr/>
                <p:nvPr/>
              </p:nvSpPr>
              <p:spPr>
                <a:xfrm>
                  <a:off x="6793507" y="41778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6" name="Oval 265"/>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7" name="Oval 266"/>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8" name="Oval 267"/>
                <p:cNvSpPr/>
                <p:nvPr/>
              </p:nvSpPr>
              <p:spPr>
                <a:xfrm>
                  <a:off x="6493226" y="43433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9" name="Oval 268"/>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0" name="Oval 269"/>
                <p:cNvSpPr/>
                <p:nvPr/>
              </p:nvSpPr>
              <p:spPr>
                <a:xfrm>
                  <a:off x="6675613" y="45540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1" name="Oval 270"/>
                <p:cNvSpPr/>
                <p:nvPr/>
              </p:nvSpPr>
              <p:spPr>
                <a:xfrm>
                  <a:off x="7040387" y="42858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2" name="Oval 271"/>
                <p:cNvSpPr/>
                <p:nvPr/>
              </p:nvSpPr>
              <p:spPr>
                <a:xfrm>
                  <a:off x="6705600" y="39755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3" name="Oval 272"/>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4" name="Oval 273"/>
                <p:cNvSpPr/>
                <p:nvPr/>
              </p:nvSpPr>
              <p:spPr>
                <a:xfrm>
                  <a:off x="6945907" y="3962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5" name="Oval 274"/>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6" name="Oval 275"/>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7" name="Oval 276"/>
                <p:cNvSpPr/>
                <p:nvPr/>
              </p:nvSpPr>
              <p:spPr>
                <a:xfrm>
                  <a:off x="6645626" y="41279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8" name="Oval 277"/>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9" name="Oval 278"/>
                <p:cNvSpPr/>
                <p:nvPr/>
              </p:nvSpPr>
              <p:spPr>
                <a:xfrm>
                  <a:off x="6828013" y="43385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0" name="Oval 279"/>
                <p:cNvSpPr/>
                <p:nvPr/>
              </p:nvSpPr>
              <p:spPr>
                <a:xfrm>
                  <a:off x="7192787" y="40704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98" name="Group 197"/>
              <p:cNvGrpSpPr/>
              <p:nvPr/>
            </p:nvGrpSpPr>
            <p:grpSpPr>
              <a:xfrm>
                <a:off x="7162800" y="770970"/>
                <a:ext cx="1447800" cy="1479706"/>
                <a:chOff x="4572000" y="730094"/>
                <a:chExt cx="1447800" cy="1479706"/>
              </a:xfrm>
            </p:grpSpPr>
            <p:grpSp>
              <p:nvGrpSpPr>
                <p:cNvPr id="205" name="Group 204"/>
                <p:cNvGrpSpPr/>
                <p:nvPr/>
              </p:nvGrpSpPr>
              <p:grpSpPr>
                <a:xfrm>
                  <a:off x="4719426" y="951446"/>
                  <a:ext cx="1255950" cy="1237557"/>
                  <a:chOff x="4719426" y="951446"/>
                  <a:chExt cx="1255950" cy="1237557"/>
                </a:xfrm>
              </p:grpSpPr>
              <p:grpSp>
                <p:nvGrpSpPr>
                  <p:cNvPr id="207" name="Group 206"/>
                  <p:cNvGrpSpPr/>
                  <p:nvPr/>
                </p:nvGrpSpPr>
                <p:grpSpPr>
                  <a:xfrm rot="2636464">
                    <a:off x="5202474" y="951446"/>
                    <a:ext cx="317130" cy="521427"/>
                    <a:chOff x="1556133" y="2416732"/>
                    <a:chExt cx="554000" cy="924095"/>
                  </a:xfrm>
                </p:grpSpPr>
                <p:sp>
                  <p:nvSpPr>
                    <p:cNvPr id="256" name="Freeform 255"/>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7" name="Freeform 256"/>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8" name="Freeform 257"/>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9" name="Freeform 258"/>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0" name="Freeform 259"/>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1" name="Freeform 260"/>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62" name="Curved Connector 261"/>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7250606">
                    <a:off x="5556098" y="1084011"/>
                    <a:ext cx="317130" cy="521427"/>
                    <a:chOff x="1556133" y="2416732"/>
                    <a:chExt cx="554000" cy="924095"/>
                  </a:xfrm>
                </p:grpSpPr>
                <p:sp>
                  <p:nvSpPr>
                    <p:cNvPr id="249" name="Freeform 248"/>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0" name="Freeform 249"/>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1" name="Freeform 250"/>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2" name="Freeform 251"/>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3" name="Freeform 252"/>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4" name="Freeform 253"/>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55" name="Curved Connector 254"/>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21437730">
                    <a:off x="5632848" y="1603858"/>
                    <a:ext cx="317130" cy="521427"/>
                    <a:chOff x="1556133" y="2416732"/>
                    <a:chExt cx="554000" cy="924095"/>
                  </a:xfrm>
                </p:grpSpPr>
                <p:sp>
                  <p:nvSpPr>
                    <p:cNvPr id="242" name="Freeform 241"/>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3" name="Freeform 242"/>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4" name="Freeform 243"/>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5" name="Freeform 244"/>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6" name="Freeform 245"/>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7" name="Freeform 246"/>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48" name="Curved Connector 247"/>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5002900">
                    <a:off x="4821575" y="904879"/>
                    <a:ext cx="317130" cy="521427"/>
                    <a:chOff x="1556133" y="2416732"/>
                    <a:chExt cx="554000" cy="924095"/>
                  </a:xfrm>
                </p:grpSpPr>
                <p:sp>
                  <p:nvSpPr>
                    <p:cNvPr id="235" name="Freeform 234"/>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6" name="Freeform 235"/>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7" name="Freeform 236"/>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8" name="Freeform 237"/>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9" name="Freeform 238"/>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0" name="Freeform 239"/>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41" name="Curved Connector 240"/>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19669268">
                    <a:off x="4804064" y="1426306"/>
                    <a:ext cx="317130" cy="521427"/>
                    <a:chOff x="1556133" y="2416732"/>
                    <a:chExt cx="554000" cy="924095"/>
                  </a:xfrm>
                </p:grpSpPr>
                <p:sp>
                  <p:nvSpPr>
                    <p:cNvPr id="228" name="Freeform 227"/>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9" name="Freeform 228"/>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0" name="Freeform 229"/>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1" name="Freeform 230"/>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2" name="Freeform 231"/>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3" name="Freeform 232"/>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34" name="Curved Connector 233"/>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rot="7679147">
                    <a:off x="4853413" y="1769724"/>
                    <a:ext cx="317130" cy="521427"/>
                    <a:chOff x="1556133" y="2416732"/>
                    <a:chExt cx="554000" cy="924095"/>
                  </a:xfrm>
                </p:grpSpPr>
                <p:sp>
                  <p:nvSpPr>
                    <p:cNvPr id="221" name="Freeform 220"/>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2" name="Freeform 221"/>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3" name="Freeform 222"/>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4" name="Freeform 223"/>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5" name="Freeform 224"/>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6" name="Freeform 225"/>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7" name="Curved Connector 226"/>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rot="19582615">
                    <a:off x="5261929" y="1426306"/>
                    <a:ext cx="317130" cy="521427"/>
                    <a:chOff x="1556133" y="2416732"/>
                    <a:chExt cx="554000" cy="924095"/>
                  </a:xfrm>
                </p:grpSpPr>
                <p:sp>
                  <p:nvSpPr>
                    <p:cNvPr id="214" name="Freeform 213"/>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5" name="Freeform 214"/>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6" name="Freeform 215"/>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7" name="Freeform 216"/>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8" name="Freeform 217"/>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9" name="Freeform 218"/>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0" name="Curved Connector 219"/>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sp>
              <p:nvSpPr>
                <p:cNvPr id="206" name="Oval 205"/>
                <p:cNvSpPr/>
                <p:nvPr/>
              </p:nvSpPr>
              <p:spPr>
                <a:xfrm>
                  <a:off x="4572000" y="730094"/>
                  <a:ext cx="1447800" cy="1479706"/>
                </a:xfrm>
                <a:prstGeom prst="ellipse">
                  <a:avLst/>
                </a:prstGeom>
                <a:solidFill>
                  <a:srgbClr val="238FE9">
                    <a:alpha val="25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812800" h="4318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99" name="Oval 198"/>
              <p:cNvSpPr/>
              <p:nvPr/>
            </p:nvSpPr>
            <p:spPr>
              <a:xfrm>
                <a:off x="8581510" y="1969317"/>
                <a:ext cx="353572" cy="326505"/>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260350" h="139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0" name="Oval 199"/>
              <p:cNvSpPr/>
              <p:nvPr/>
            </p:nvSpPr>
            <p:spPr>
              <a:xfrm>
                <a:off x="8280226" y="466701"/>
                <a:ext cx="399478" cy="407527"/>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215900" h="1143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1" name="Oval 200"/>
              <p:cNvSpPr/>
              <p:nvPr/>
            </p:nvSpPr>
            <p:spPr>
              <a:xfrm>
                <a:off x="8541994" y="1019308"/>
                <a:ext cx="246560" cy="209383"/>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20650" h="444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2" name="Oval 201"/>
              <p:cNvSpPr/>
              <p:nvPr/>
            </p:nvSpPr>
            <p:spPr>
              <a:xfrm>
                <a:off x="8373099" y="826713"/>
                <a:ext cx="125974" cy="121479"/>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3" name="Oval 202"/>
              <p:cNvSpPr/>
              <p:nvPr/>
            </p:nvSpPr>
            <p:spPr>
              <a:xfrm>
                <a:off x="8650004" y="1572413"/>
                <a:ext cx="125974" cy="121479"/>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4" name="Oval 203"/>
              <p:cNvSpPr/>
              <p:nvPr/>
            </p:nvSpPr>
            <p:spPr>
              <a:xfrm>
                <a:off x="8575524" y="1175914"/>
                <a:ext cx="274934" cy="300248"/>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27000" h="889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cxnSp>
          <p:nvCxnSpPr>
            <p:cNvPr id="152" name="Straight Arrow Connector 151"/>
            <p:cNvCxnSpPr/>
            <p:nvPr/>
          </p:nvCxnSpPr>
          <p:spPr>
            <a:xfrm>
              <a:off x="1635212" y="1612899"/>
              <a:ext cx="828799" cy="0"/>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4524597" y="1595659"/>
              <a:ext cx="828799" cy="0"/>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7237626" y="1524286"/>
              <a:ext cx="828799" cy="0"/>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1371600" y="1154668"/>
              <a:ext cx="1239786" cy="338554"/>
            </a:xfrm>
            <a:prstGeom prst="rect">
              <a:avLst/>
            </a:prstGeom>
            <a:noFill/>
          </p:spPr>
          <p:txBody>
            <a:bodyPr wrap="square" rtlCol="0">
              <a:spAutoFit/>
            </a:bodyPr>
            <a:lstStyle/>
            <a:p>
              <a:r>
                <a:rPr lang="tr-TR" sz="1600" dirty="0">
                  <a:latin typeface="Arial" panose="020B0604020202020204" pitchFamily="34" charset="0"/>
                  <a:cs typeface="Arial" panose="020B0604020202020204" pitchFamily="34" charset="0"/>
                </a:rPr>
                <a:t>nucleation</a:t>
              </a:r>
              <a:endParaRPr lang="en-US" sz="1600" dirty="0">
                <a:latin typeface="Arial" panose="020B0604020202020204" pitchFamily="34" charset="0"/>
                <a:cs typeface="Arial" panose="020B0604020202020204" pitchFamily="34" charset="0"/>
              </a:endParaRPr>
            </a:p>
          </p:txBody>
        </p:sp>
        <p:sp>
          <p:nvSpPr>
            <p:cNvPr id="156" name="TextBox 155"/>
            <p:cNvSpPr txBox="1"/>
            <p:nvPr/>
          </p:nvSpPr>
          <p:spPr>
            <a:xfrm>
              <a:off x="4450118" y="1137147"/>
              <a:ext cx="1239786" cy="338554"/>
            </a:xfrm>
            <a:prstGeom prst="rect">
              <a:avLst/>
            </a:prstGeom>
            <a:noFill/>
          </p:spPr>
          <p:txBody>
            <a:bodyPr wrap="square" rtlCol="0">
              <a:spAutoFit/>
            </a:bodyPr>
            <a:lstStyle/>
            <a:p>
              <a:r>
                <a:rPr lang="tr-TR" sz="1600" dirty="0">
                  <a:latin typeface="Arial" panose="020B0604020202020204" pitchFamily="34" charset="0"/>
                  <a:cs typeface="Arial" panose="020B0604020202020204" pitchFamily="34" charset="0"/>
                </a:rPr>
                <a:t>growth</a:t>
              </a:r>
              <a:endParaRPr lang="en-US" sz="1600" dirty="0">
                <a:latin typeface="Arial" panose="020B0604020202020204" pitchFamily="34" charset="0"/>
                <a:cs typeface="Arial" panose="020B0604020202020204" pitchFamily="34" charset="0"/>
              </a:endParaRPr>
            </a:p>
          </p:txBody>
        </p:sp>
        <p:sp>
          <p:nvSpPr>
            <p:cNvPr id="157" name="TextBox 156"/>
            <p:cNvSpPr txBox="1"/>
            <p:nvPr/>
          </p:nvSpPr>
          <p:spPr>
            <a:xfrm>
              <a:off x="6934200" y="1078468"/>
              <a:ext cx="1694422" cy="338554"/>
            </a:xfrm>
            <a:prstGeom prst="rect">
              <a:avLst/>
            </a:prstGeom>
            <a:noFill/>
          </p:spPr>
          <p:txBody>
            <a:bodyPr wrap="square" rtlCol="0">
              <a:spAutoFit/>
            </a:bodyPr>
            <a:lstStyle/>
            <a:p>
              <a:r>
                <a:rPr lang="tr-TR" sz="1600" dirty="0">
                  <a:latin typeface="Arial" panose="020B0604020202020204" pitchFamily="34" charset="0"/>
                  <a:cs typeface="Arial" panose="020B0604020202020204" pitchFamily="34" charset="0"/>
                </a:rPr>
                <a:t>encapsulation</a:t>
              </a:r>
              <a:endParaRPr lang="en-US" sz="1600" dirty="0">
                <a:latin typeface="Arial" panose="020B0604020202020204" pitchFamily="34" charset="0"/>
                <a:cs typeface="Arial" panose="020B0604020202020204" pitchFamily="34" charset="0"/>
              </a:endParaRPr>
            </a:p>
          </p:txBody>
        </p:sp>
        <p:sp>
          <p:nvSpPr>
            <p:cNvPr id="158" name="TextBox 157"/>
            <p:cNvSpPr txBox="1"/>
            <p:nvPr/>
          </p:nvSpPr>
          <p:spPr>
            <a:xfrm>
              <a:off x="2183732" y="3105937"/>
              <a:ext cx="1064528" cy="338554"/>
            </a:xfrm>
            <a:prstGeom prst="rect">
              <a:avLst/>
            </a:prstGeom>
            <a:noFill/>
          </p:spPr>
          <p:txBody>
            <a:bodyPr wrap="square" rtlCol="0">
              <a:spAutoFit/>
            </a:bodyPr>
            <a:lstStyle/>
            <a:p>
              <a:r>
                <a:rPr lang="tr-TR" sz="1600" dirty="0">
                  <a:latin typeface="Arial" panose="020B0604020202020204" pitchFamily="34" charset="0"/>
                  <a:cs typeface="Arial" panose="020B0604020202020204" pitchFamily="34" charset="0"/>
                </a:rPr>
                <a:t>FP-R5</a:t>
              </a:r>
            </a:p>
          </p:txBody>
        </p:sp>
        <p:sp>
          <p:nvSpPr>
            <p:cNvPr id="159" name="TextBox 158"/>
            <p:cNvSpPr txBox="1"/>
            <p:nvPr/>
          </p:nvSpPr>
          <p:spPr>
            <a:xfrm>
              <a:off x="4301592" y="3150429"/>
              <a:ext cx="1052054" cy="338554"/>
            </a:xfrm>
            <a:prstGeom prst="rect">
              <a:avLst/>
            </a:prstGeom>
            <a:noFill/>
          </p:spPr>
          <p:txBody>
            <a:bodyPr wrap="square" rtlCol="0">
              <a:spAutoFit/>
            </a:bodyPr>
            <a:lstStyle/>
            <a:p>
              <a:r>
                <a:rPr lang="tr-TR" sz="1600" dirty="0">
                  <a:latin typeface="Arial" panose="020B0604020202020204" pitchFamily="34" charset="0"/>
                  <a:cs typeface="Arial" panose="020B0604020202020204" pitchFamily="34" charset="0"/>
                </a:rPr>
                <a:t>TMOS</a:t>
              </a:r>
            </a:p>
          </p:txBody>
        </p:sp>
        <p:sp>
          <p:nvSpPr>
            <p:cNvPr id="160" name="Oval 159"/>
            <p:cNvSpPr/>
            <p:nvPr/>
          </p:nvSpPr>
          <p:spPr>
            <a:xfrm>
              <a:off x="5525707" y="2941021"/>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1" name="Oval 160"/>
            <p:cNvSpPr/>
            <p:nvPr/>
          </p:nvSpPr>
          <p:spPr>
            <a:xfrm>
              <a:off x="5604668" y="281398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2" name="Oval 161"/>
            <p:cNvSpPr/>
            <p:nvPr/>
          </p:nvSpPr>
          <p:spPr>
            <a:xfrm>
              <a:off x="5511374" y="2775008"/>
              <a:ext cx="278112" cy="261378"/>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222250" h="571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3" name="Oval 162"/>
            <p:cNvSpPr/>
            <p:nvPr/>
          </p:nvSpPr>
          <p:spPr>
            <a:xfrm>
              <a:off x="6083912" y="2896890"/>
              <a:ext cx="353572" cy="326505"/>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90500" h="1016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4" name="Oval 163"/>
            <p:cNvSpPr/>
            <p:nvPr/>
          </p:nvSpPr>
          <p:spPr>
            <a:xfrm>
              <a:off x="5427881" y="3071364"/>
              <a:ext cx="353572" cy="326505"/>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96850" h="825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5" name="Oval 164"/>
            <p:cNvSpPr/>
            <p:nvPr/>
          </p:nvSpPr>
          <p:spPr>
            <a:xfrm>
              <a:off x="5971873" y="3198444"/>
              <a:ext cx="353572" cy="326505"/>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84150" h="1016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6" name="Oval 165"/>
            <p:cNvSpPr/>
            <p:nvPr/>
          </p:nvSpPr>
          <p:spPr>
            <a:xfrm>
              <a:off x="5691274" y="3354845"/>
              <a:ext cx="353572" cy="326505"/>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65100" h="1016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7" name="Oval 166"/>
            <p:cNvSpPr/>
            <p:nvPr/>
          </p:nvSpPr>
          <p:spPr>
            <a:xfrm>
              <a:off x="5487974" y="3339500"/>
              <a:ext cx="274934" cy="300248"/>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165100" h="889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8" name="Oval 167"/>
            <p:cNvSpPr/>
            <p:nvPr/>
          </p:nvSpPr>
          <p:spPr>
            <a:xfrm>
              <a:off x="5666207" y="2860034"/>
              <a:ext cx="277998" cy="287666"/>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222250" h="5715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69" name="Group 168"/>
            <p:cNvGrpSpPr/>
            <p:nvPr/>
          </p:nvGrpSpPr>
          <p:grpSpPr>
            <a:xfrm rot="19049124">
              <a:off x="1691437" y="3035436"/>
              <a:ext cx="317130" cy="521427"/>
              <a:chOff x="1556133" y="2416732"/>
              <a:chExt cx="554000" cy="924095"/>
            </a:xfrm>
          </p:grpSpPr>
          <p:sp>
            <p:nvSpPr>
              <p:cNvPr id="190" name="Freeform 189"/>
              <p:cNvSpPr/>
              <p:nvPr/>
            </p:nvSpPr>
            <p:spPr>
              <a:xfrm rot="667252">
                <a:off x="1663386" y="2607598"/>
                <a:ext cx="231425" cy="588082"/>
              </a:xfrm>
              <a:custGeom>
                <a:avLst/>
                <a:gdLst>
                  <a:gd name="connsiteX0" fmla="*/ 147833 w 409852"/>
                  <a:gd name="connsiteY0" fmla="*/ 58408 h 963616"/>
                  <a:gd name="connsiteX1" fmla="*/ 83539 w 409852"/>
                  <a:gd name="connsiteY1" fmla="*/ 320345 h 963616"/>
                  <a:gd name="connsiteX2" fmla="*/ 88301 w 409852"/>
                  <a:gd name="connsiteY2" fmla="*/ 560852 h 963616"/>
                  <a:gd name="connsiteX3" fmla="*/ 152595 w 409852"/>
                  <a:gd name="connsiteY3" fmla="*/ 746589 h 963616"/>
                  <a:gd name="connsiteX4" fmla="*/ 212126 w 409852"/>
                  <a:gd name="connsiteY4" fmla="*/ 818027 h 963616"/>
                  <a:gd name="connsiteX5" fmla="*/ 331189 w 409852"/>
                  <a:gd name="connsiteY5" fmla="*/ 863270 h 963616"/>
                  <a:gd name="connsiteX6" fmla="*/ 409770 w 409852"/>
                  <a:gd name="connsiteY6" fmla="*/ 903752 h 963616"/>
                  <a:gd name="connsiteX7" fmla="*/ 343095 w 409852"/>
                  <a:gd name="connsiteY7" fmla="*/ 963283 h 963616"/>
                  <a:gd name="connsiteX8" fmla="*/ 202601 w 409852"/>
                  <a:gd name="connsiteY8" fmla="*/ 875177 h 963616"/>
                  <a:gd name="connsiteX9" fmla="*/ 104970 w 409852"/>
                  <a:gd name="connsiteY9" fmla="*/ 777545 h 963616"/>
                  <a:gd name="connsiteX10" fmla="*/ 35914 w 409852"/>
                  <a:gd name="connsiteY10" fmla="*/ 639433 h 963616"/>
                  <a:gd name="connsiteX11" fmla="*/ 2576 w 409852"/>
                  <a:gd name="connsiteY11" fmla="*/ 391783 h 963616"/>
                  <a:gd name="connsiteX12" fmla="*/ 7339 w 409852"/>
                  <a:gd name="connsiteY12" fmla="*/ 225095 h 963616"/>
                  <a:gd name="connsiteX13" fmla="*/ 47820 w 409852"/>
                  <a:gd name="connsiteY13" fmla="*/ 84602 h 963616"/>
                  <a:gd name="connsiteX14" fmla="*/ 88301 w 409852"/>
                  <a:gd name="connsiteY14" fmla="*/ 1258 h 963616"/>
                  <a:gd name="connsiteX15" fmla="*/ 147833 w 409852"/>
                  <a:gd name="connsiteY15" fmla="*/ 58408 h 96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852" h="963616">
                    <a:moveTo>
                      <a:pt x="147833" y="58408"/>
                    </a:moveTo>
                    <a:cubicBezTo>
                      <a:pt x="147039" y="111589"/>
                      <a:pt x="93461" y="236604"/>
                      <a:pt x="83539" y="320345"/>
                    </a:cubicBezTo>
                    <a:cubicBezTo>
                      <a:pt x="73617" y="404086"/>
                      <a:pt x="76792" y="489811"/>
                      <a:pt x="88301" y="560852"/>
                    </a:cubicBezTo>
                    <a:cubicBezTo>
                      <a:pt x="99810" y="631893"/>
                      <a:pt x="131958" y="703727"/>
                      <a:pt x="152595" y="746589"/>
                    </a:cubicBezTo>
                    <a:cubicBezTo>
                      <a:pt x="173232" y="789451"/>
                      <a:pt x="182360" y="798580"/>
                      <a:pt x="212126" y="818027"/>
                    </a:cubicBezTo>
                    <a:cubicBezTo>
                      <a:pt x="241892" y="837474"/>
                      <a:pt x="298249" y="848983"/>
                      <a:pt x="331189" y="863270"/>
                    </a:cubicBezTo>
                    <a:cubicBezTo>
                      <a:pt x="364129" y="877557"/>
                      <a:pt x="407786" y="887083"/>
                      <a:pt x="409770" y="903752"/>
                    </a:cubicBezTo>
                    <a:cubicBezTo>
                      <a:pt x="411754" y="920421"/>
                      <a:pt x="377623" y="968046"/>
                      <a:pt x="343095" y="963283"/>
                    </a:cubicBezTo>
                    <a:cubicBezTo>
                      <a:pt x="308567" y="958521"/>
                      <a:pt x="242289" y="906133"/>
                      <a:pt x="202601" y="875177"/>
                    </a:cubicBezTo>
                    <a:cubicBezTo>
                      <a:pt x="162914" y="844221"/>
                      <a:pt x="132751" y="816836"/>
                      <a:pt x="104970" y="777545"/>
                    </a:cubicBezTo>
                    <a:cubicBezTo>
                      <a:pt x="77189" y="738254"/>
                      <a:pt x="52980" y="703727"/>
                      <a:pt x="35914" y="639433"/>
                    </a:cubicBezTo>
                    <a:cubicBezTo>
                      <a:pt x="18848" y="575139"/>
                      <a:pt x="7338" y="460839"/>
                      <a:pt x="2576" y="391783"/>
                    </a:cubicBezTo>
                    <a:cubicBezTo>
                      <a:pt x="-2186" y="322727"/>
                      <a:pt x="-202" y="276292"/>
                      <a:pt x="7339" y="225095"/>
                    </a:cubicBezTo>
                    <a:cubicBezTo>
                      <a:pt x="14880" y="173898"/>
                      <a:pt x="34326" y="121908"/>
                      <a:pt x="47820" y="84602"/>
                    </a:cubicBezTo>
                    <a:cubicBezTo>
                      <a:pt x="61314" y="47296"/>
                      <a:pt x="70839" y="6417"/>
                      <a:pt x="88301" y="1258"/>
                    </a:cubicBezTo>
                    <a:cubicBezTo>
                      <a:pt x="105763" y="-3901"/>
                      <a:pt x="148627" y="5227"/>
                      <a:pt x="147833" y="58408"/>
                    </a:cubicBezTo>
                    <a:close/>
                  </a:path>
                </a:pathLst>
              </a:custGeom>
              <a:solidFill>
                <a:srgbClr val="36F616"/>
              </a:solidFill>
              <a:ln>
                <a:solidFill>
                  <a:srgbClr val="38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1" name="Freeform 190"/>
              <p:cNvSpPr/>
              <p:nvPr/>
            </p:nvSpPr>
            <p:spPr>
              <a:xfrm rot="18919357">
                <a:off x="1780674" y="2634437"/>
                <a:ext cx="329459" cy="490942"/>
              </a:xfrm>
              <a:custGeom>
                <a:avLst/>
                <a:gdLst>
                  <a:gd name="connsiteX0" fmla="*/ 495751 w 521098"/>
                  <a:gd name="connsiteY0" fmla="*/ 1843 h 869799"/>
                  <a:gd name="connsiteX1" fmla="*/ 345733 w 521098"/>
                  <a:gd name="connsiteY1" fmla="*/ 116143 h 869799"/>
                  <a:gd name="connsiteX2" fmla="*/ 321920 w 521098"/>
                  <a:gd name="connsiteY2" fmla="*/ 251875 h 869799"/>
                  <a:gd name="connsiteX3" fmla="*/ 264770 w 521098"/>
                  <a:gd name="connsiteY3" fmla="*/ 399512 h 869799"/>
                  <a:gd name="connsiteX4" fmla="*/ 176664 w 521098"/>
                  <a:gd name="connsiteY4" fmla="*/ 475712 h 869799"/>
                  <a:gd name="connsiteX5" fmla="*/ 126658 w 521098"/>
                  <a:gd name="connsiteY5" fmla="*/ 570962 h 869799"/>
                  <a:gd name="connsiteX6" fmla="*/ 2833 w 521098"/>
                  <a:gd name="connsiteY6" fmla="*/ 820993 h 869799"/>
                  <a:gd name="connsiteX7" fmla="*/ 45695 w 521098"/>
                  <a:gd name="connsiteY7" fmla="*/ 863856 h 869799"/>
                  <a:gd name="connsiteX8" fmla="*/ 112370 w 521098"/>
                  <a:gd name="connsiteY8" fmla="*/ 740031 h 869799"/>
                  <a:gd name="connsiteX9" fmla="*/ 236195 w 521098"/>
                  <a:gd name="connsiteY9" fmla="*/ 518575 h 869799"/>
                  <a:gd name="connsiteX10" fmla="*/ 333826 w 521098"/>
                  <a:gd name="connsiteY10" fmla="*/ 399512 h 869799"/>
                  <a:gd name="connsiteX11" fmla="*/ 379070 w 521098"/>
                  <a:gd name="connsiteY11" fmla="*/ 247112 h 869799"/>
                  <a:gd name="connsiteX12" fmla="*/ 393358 w 521098"/>
                  <a:gd name="connsiteY12" fmla="*/ 147100 h 869799"/>
                  <a:gd name="connsiteX13" fmla="*/ 412408 w 521098"/>
                  <a:gd name="connsiteY13" fmla="*/ 120906 h 869799"/>
                  <a:gd name="connsiteX14" fmla="*/ 512420 w 521098"/>
                  <a:gd name="connsiteY14" fmla="*/ 49468 h 869799"/>
                  <a:gd name="connsiteX15" fmla="*/ 495751 w 521098"/>
                  <a:gd name="connsiteY15" fmla="*/ 1843 h 8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098" h="869799">
                    <a:moveTo>
                      <a:pt x="495751" y="1843"/>
                    </a:moveTo>
                    <a:cubicBezTo>
                      <a:pt x="467970" y="12955"/>
                      <a:pt x="374705" y="74471"/>
                      <a:pt x="345733" y="116143"/>
                    </a:cubicBezTo>
                    <a:cubicBezTo>
                      <a:pt x="316761" y="157815"/>
                      <a:pt x="335414" y="204647"/>
                      <a:pt x="321920" y="251875"/>
                    </a:cubicBezTo>
                    <a:cubicBezTo>
                      <a:pt x="308426" y="299103"/>
                      <a:pt x="288979" y="362206"/>
                      <a:pt x="264770" y="399512"/>
                    </a:cubicBezTo>
                    <a:cubicBezTo>
                      <a:pt x="240561" y="436818"/>
                      <a:pt x="199683" y="447137"/>
                      <a:pt x="176664" y="475712"/>
                    </a:cubicBezTo>
                    <a:cubicBezTo>
                      <a:pt x="153645" y="504287"/>
                      <a:pt x="155630" y="513415"/>
                      <a:pt x="126658" y="570962"/>
                    </a:cubicBezTo>
                    <a:cubicBezTo>
                      <a:pt x="97686" y="628509"/>
                      <a:pt x="16327" y="772177"/>
                      <a:pt x="2833" y="820993"/>
                    </a:cubicBezTo>
                    <a:cubicBezTo>
                      <a:pt x="-10661" y="869809"/>
                      <a:pt x="27439" y="877350"/>
                      <a:pt x="45695" y="863856"/>
                    </a:cubicBezTo>
                    <a:cubicBezTo>
                      <a:pt x="63951" y="850362"/>
                      <a:pt x="80620" y="797578"/>
                      <a:pt x="112370" y="740031"/>
                    </a:cubicBezTo>
                    <a:cubicBezTo>
                      <a:pt x="144120" y="682484"/>
                      <a:pt x="199286" y="575328"/>
                      <a:pt x="236195" y="518575"/>
                    </a:cubicBezTo>
                    <a:cubicBezTo>
                      <a:pt x="273104" y="461822"/>
                      <a:pt x="310013" y="444756"/>
                      <a:pt x="333826" y="399512"/>
                    </a:cubicBezTo>
                    <a:cubicBezTo>
                      <a:pt x="357639" y="354268"/>
                      <a:pt x="369148" y="289181"/>
                      <a:pt x="379070" y="247112"/>
                    </a:cubicBezTo>
                    <a:cubicBezTo>
                      <a:pt x="388992" y="205043"/>
                      <a:pt x="387802" y="168134"/>
                      <a:pt x="393358" y="147100"/>
                    </a:cubicBezTo>
                    <a:cubicBezTo>
                      <a:pt x="398914" y="126066"/>
                      <a:pt x="392564" y="137178"/>
                      <a:pt x="412408" y="120906"/>
                    </a:cubicBezTo>
                    <a:cubicBezTo>
                      <a:pt x="432252" y="104634"/>
                      <a:pt x="497339" y="66137"/>
                      <a:pt x="512420" y="49468"/>
                    </a:cubicBezTo>
                    <a:cubicBezTo>
                      <a:pt x="527501" y="32799"/>
                      <a:pt x="523532" y="-9269"/>
                      <a:pt x="495751" y="1843"/>
                    </a:cubicBezTo>
                    <a:close/>
                  </a:path>
                </a:pathLst>
              </a:cu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2" name="Freeform 191"/>
              <p:cNvSpPr/>
              <p:nvPr/>
            </p:nvSpPr>
            <p:spPr>
              <a:xfrm rot="20665733">
                <a:off x="1597935" y="2647445"/>
                <a:ext cx="359159" cy="457647"/>
              </a:xfrm>
              <a:custGeom>
                <a:avLst/>
                <a:gdLst>
                  <a:gd name="connsiteX0" fmla="*/ 404867 w 430939"/>
                  <a:gd name="connsiteY0" fmla="*/ 1094 h 563198"/>
                  <a:gd name="connsiteX1" fmla="*/ 366767 w 430939"/>
                  <a:gd name="connsiteY1" fmla="*/ 127300 h 563198"/>
                  <a:gd name="connsiteX2" fmla="*/ 283423 w 430939"/>
                  <a:gd name="connsiteY2" fmla="*/ 339231 h 563198"/>
                  <a:gd name="connsiteX3" fmla="*/ 135786 w 430939"/>
                  <a:gd name="connsiteY3" fmla="*/ 429719 h 563198"/>
                  <a:gd name="connsiteX4" fmla="*/ 9579 w 430939"/>
                  <a:gd name="connsiteY4" fmla="*/ 501156 h 563198"/>
                  <a:gd name="connsiteX5" fmla="*/ 28629 w 430939"/>
                  <a:gd name="connsiteY5" fmla="*/ 563069 h 563198"/>
                  <a:gd name="connsiteX6" fmla="*/ 185792 w 430939"/>
                  <a:gd name="connsiteY6" fmla="*/ 484488 h 563198"/>
                  <a:gd name="connsiteX7" fmla="*/ 323904 w 430939"/>
                  <a:gd name="connsiteY7" fmla="*/ 391619 h 563198"/>
                  <a:gd name="connsiteX8" fmla="*/ 376292 w 430939"/>
                  <a:gd name="connsiteY8" fmla="*/ 251125 h 563198"/>
                  <a:gd name="connsiteX9" fmla="*/ 428679 w 430939"/>
                  <a:gd name="connsiteY9" fmla="*/ 74913 h 563198"/>
                  <a:gd name="connsiteX10" fmla="*/ 404867 w 430939"/>
                  <a:gd name="connsiteY10" fmla="*/ 1094 h 5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939" h="563198">
                    <a:moveTo>
                      <a:pt x="404867" y="1094"/>
                    </a:moveTo>
                    <a:cubicBezTo>
                      <a:pt x="394548" y="9825"/>
                      <a:pt x="387008" y="70944"/>
                      <a:pt x="366767" y="127300"/>
                    </a:cubicBezTo>
                    <a:cubicBezTo>
                      <a:pt x="346526" y="183656"/>
                      <a:pt x="321920" y="288828"/>
                      <a:pt x="283423" y="339231"/>
                    </a:cubicBezTo>
                    <a:cubicBezTo>
                      <a:pt x="244926" y="389634"/>
                      <a:pt x="181427" y="402732"/>
                      <a:pt x="135786" y="429719"/>
                    </a:cubicBezTo>
                    <a:cubicBezTo>
                      <a:pt x="90145" y="456706"/>
                      <a:pt x="27439" y="478931"/>
                      <a:pt x="9579" y="501156"/>
                    </a:cubicBezTo>
                    <a:cubicBezTo>
                      <a:pt x="-8281" y="523381"/>
                      <a:pt x="-740" y="565847"/>
                      <a:pt x="28629" y="563069"/>
                    </a:cubicBezTo>
                    <a:cubicBezTo>
                      <a:pt x="57998" y="560291"/>
                      <a:pt x="136579" y="513063"/>
                      <a:pt x="185792" y="484488"/>
                    </a:cubicBezTo>
                    <a:cubicBezTo>
                      <a:pt x="235004" y="455913"/>
                      <a:pt x="292154" y="430513"/>
                      <a:pt x="323904" y="391619"/>
                    </a:cubicBezTo>
                    <a:cubicBezTo>
                      <a:pt x="355654" y="352725"/>
                      <a:pt x="358830" y="303909"/>
                      <a:pt x="376292" y="251125"/>
                    </a:cubicBezTo>
                    <a:cubicBezTo>
                      <a:pt x="393754" y="198341"/>
                      <a:pt x="419154" y="112219"/>
                      <a:pt x="428679" y="74913"/>
                    </a:cubicBezTo>
                    <a:cubicBezTo>
                      <a:pt x="438204" y="37607"/>
                      <a:pt x="415186" y="-7637"/>
                      <a:pt x="404867" y="1094"/>
                    </a:cubicBezTo>
                    <a:close/>
                  </a:path>
                </a:pathLst>
              </a:custGeom>
              <a:solidFill>
                <a:srgbClr val="19974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3" name="Freeform 192"/>
              <p:cNvSpPr/>
              <p:nvPr/>
            </p:nvSpPr>
            <p:spPr>
              <a:xfrm rot="20665733">
                <a:off x="1556133" y="2619380"/>
                <a:ext cx="187844" cy="721447"/>
              </a:xfrm>
              <a:custGeom>
                <a:avLst/>
                <a:gdLst>
                  <a:gd name="connsiteX0" fmla="*/ 128997 w 297109"/>
                  <a:gd name="connsiteY0" fmla="*/ 23375 h 1052331"/>
                  <a:gd name="connsiteX1" fmla="*/ 409 w 297109"/>
                  <a:gd name="connsiteY1" fmla="*/ 373419 h 1052331"/>
                  <a:gd name="connsiteX2" fmla="*/ 93278 w 297109"/>
                  <a:gd name="connsiteY2" fmla="*/ 771088 h 1052331"/>
                  <a:gd name="connsiteX3" fmla="*/ 231391 w 297109"/>
                  <a:gd name="connsiteY3" fmla="*/ 1023500 h 1052331"/>
                  <a:gd name="connsiteX4" fmla="*/ 295684 w 297109"/>
                  <a:gd name="connsiteY4" fmla="*/ 1016357 h 1052331"/>
                  <a:gd name="connsiteX5" fmla="*/ 174241 w 297109"/>
                  <a:gd name="connsiteY5" fmla="*/ 752038 h 1052331"/>
                  <a:gd name="connsiteX6" fmla="*/ 78991 w 297109"/>
                  <a:gd name="connsiteY6" fmla="*/ 399613 h 1052331"/>
                  <a:gd name="connsiteX7" fmla="*/ 138522 w 297109"/>
                  <a:gd name="connsiteY7" fmla="*/ 151963 h 1052331"/>
                  <a:gd name="connsiteX8" fmla="*/ 183766 w 297109"/>
                  <a:gd name="connsiteY8" fmla="*/ 44807 h 1052331"/>
                  <a:gd name="connsiteX9" fmla="*/ 128997 w 297109"/>
                  <a:gd name="connsiteY9" fmla="*/ 23375 h 10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09" h="1052331">
                    <a:moveTo>
                      <a:pt x="128997" y="23375"/>
                    </a:moveTo>
                    <a:cubicBezTo>
                      <a:pt x="98437" y="78144"/>
                      <a:pt x="6362" y="248800"/>
                      <a:pt x="409" y="373419"/>
                    </a:cubicBezTo>
                    <a:cubicBezTo>
                      <a:pt x="-5544" y="498038"/>
                      <a:pt x="54781" y="662741"/>
                      <a:pt x="93278" y="771088"/>
                    </a:cubicBezTo>
                    <a:cubicBezTo>
                      <a:pt x="131775" y="879435"/>
                      <a:pt x="197657" y="982622"/>
                      <a:pt x="231391" y="1023500"/>
                    </a:cubicBezTo>
                    <a:cubicBezTo>
                      <a:pt x="265125" y="1064378"/>
                      <a:pt x="305209" y="1061601"/>
                      <a:pt x="295684" y="1016357"/>
                    </a:cubicBezTo>
                    <a:cubicBezTo>
                      <a:pt x="286159" y="971113"/>
                      <a:pt x="210356" y="854829"/>
                      <a:pt x="174241" y="752038"/>
                    </a:cubicBezTo>
                    <a:cubicBezTo>
                      <a:pt x="138126" y="649247"/>
                      <a:pt x="84944" y="499625"/>
                      <a:pt x="78991" y="399613"/>
                    </a:cubicBezTo>
                    <a:cubicBezTo>
                      <a:pt x="73038" y="299601"/>
                      <a:pt x="121059" y="211097"/>
                      <a:pt x="138522" y="151963"/>
                    </a:cubicBezTo>
                    <a:cubicBezTo>
                      <a:pt x="155985" y="92829"/>
                      <a:pt x="185353" y="65048"/>
                      <a:pt x="183766" y="44807"/>
                    </a:cubicBezTo>
                    <a:cubicBezTo>
                      <a:pt x="182179" y="24566"/>
                      <a:pt x="159557" y="-31394"/>
                      <a:pt x="128997" y="23375"/>
                    </a:cubicBezTo>
                    <a:close/>
                  </a:path>
                </a:pathLst>
              </a:custGeom>
              <a:solidFill>
                <a:srgbClr val="16F67B"/>
              </a:solidFill>
              <a:ln>
                <a:solidFill>
                  <a:srgbClr val="2AC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4" name="Freeform 193"/>
              <p:cNvSpPr/>
              <p:nvPr/>
            </p:nvSpPr>
            <p:spPr>
              <a:xfrm rot="20190143">
                <a:off x="1654268" y="2631843"/>
                <a:ext cx="120816" cy="633516"/>
              </a:xfrm>
              <a:custGeom>
                <a:avLst/>
                <a:gdLst>
                  <a:gd name="connsiteX0" fmla="*/ 101139 w 191093"/>
                  <a:gd name="connsiteY0" fmla="*/ 13689 h 924071"/>
                  <a:gd name="connsiteX1" fmla="*/ 15414 w 191093"/>
                  <a:gd name="connsiteY1" fmla="*/ 197046 h 924071"/>
                  <a:gd name="connsiteX2" fmla="*/ 1126 w 191093"/>
                  <a:gd name="connsiteY2" fmla="*/ 428027 h 924071"/>
                  <a:gd name="connsiteX3" fmla="*/ 29701 w 191093"/>
                  <a:gd name="connsiteY3" fmla="*/ 611383 h 924071"/>
                  <a:gd name="connsiteX4" fmla="*/ 86851 w 191093"/>
                  <a:gd name="connsiteY4" fmla="*/ 778071 h 924071"/>
                  <a:gd name="connsiteX5" fmla="*/ 129714 w 191093"/>
                  <a:gd name="connsiteY5" fmla="*/ 911421 h 924071"/>
                  <a:gd name="connsiteX6" fmla="*/ 189245 w 191093"/>
                  <a:gd name="connsiteY6" fmla="*/ 904277 h 924071"/>
                  <a:gd name="connsiteX7" fmla="*/ 167814 w 191093"/>
                  <a:gd name="connsiteY7" fmla="*/ 785214 h 924071"/>
                  <a:gd name="connsiteX8" fmla="*/ 86851 w 191093"/>
                  <a:gd name="connsiteY8" fmla="*/ 578046 h 924071"/>
                  <a:gd name="connsiteX9" fmla="*/ 60658 w 191093"/>
                  <a:gd name="connsiteY9" fmla="*/ 332777 h 924071"/>
                  <a:gd name="connsiteX10" fmla="*/ 103520 w 191093"/>
                  <a:gd name="connsiteY10" fmla="*/ 144658 h 924071"/>
                  <a:gd name="connsiteX11" fmla="*/ 151145 w 191093"/>
                  <a:gd name="connsiteY11" fmla="*/ 27977 h 924071"/>
                  <a:gd name="connsiteX12" fmla="*/ 101139 w 191093"/>
                  <a:gd name="connsiteY12" fmla="*/ 13689 h 92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93" h="924071">
                    <a:moveTo>
                      <a:pt x="101139" y="13689"/>
                    </a:moveTo>
                    <a:cubicBezTo>
                      <a:pt x="78517" y="41867"/>
                      <a:pt x="32083" y="127990"/>
                      <a:pt x="15414" y="197046"/>
                    </a:cubicBezTo>
                    <a:cubicBezTo>
                      <a:pt x="-1255" y="266102"/>
                      <a:pt x="-1255" y="358971"/>
                      <a:pt x="1126" y="428027"/>
                    </a:cubicBezTo>
                    <a:cubicBezTo>
                      <a:pt x="3507" y="497083"/>
                      <a:pt x="15414" y="553042"/>
                      <a:pt x="29701" y="611383"/>
                    </a:cubicBezTo>
                    <a:cubicBezTo>
                      <a:pt x="43988" y="669724"/>
                      <a:pt x="70182" y="728065"/>
                      <a:pt x="86851" y="778071"/>
                    </a:cubicBezTo>
                    <a:cubicBezTo>
                      <a:pt x="103520" y="828077"/>
                      <a:pt x="112648" y="890387"/>
                      <a:pt x="129714" y="911421"/>
                    </a:cubicBezTo>
                    <a:cubicBezTo>
                      <a:pt x="146780" y="932455"/>
                      <a:pt x="182895" y="925312"/>
                      <a:pt x="189245" y="904277"/>
                    </a:cubicBezTo>
                    <a:cubicBezTo>
                      <a:pt x="195595" y="883243"/>
                      <a:pt x="184880" y="839586"/>
                      <a:pt x="167814" y="785214"/>
                    </a:cubicBezTo>
                    <a:cubicBezTo>
                      <a:pt x="150748" y="730842"/>
                      <a:pt x="104710" y="653452"/>
                      <a:pt x="86851" y="578046"/>
                    </a:cubicBezTo>
                    <a:cubicBezTo>
                      <a:pt x="68992" y="502640"/>
                      <a:pt x="57880" y="405008"/>
                      <a:pt x="60658" y="332777"/>
                    </a:cubicBezTo>
                    <a:cubicBezTo>
                      <a:pt x="63436" y="260546"/>
                      <a:pt x="88439" y="195458"/>
                      <a:pt x="103520" y="144658"/>
                    </a:cubicBezTo>
                    <a:cubicBezTo>
                      <a:pt x="118601" y="93858"/>
                      <a:pt x="150748" y="49805"/>
                      <a:pt x="151145" y="27977"/>
                    </a:cubicBezTo>
                    <a:cubicBezTo>
                      <a:pt x="151542" y="6149"/>
                      <a:pt x="123761" y="-14489"/>
                      <a:pt x="101139" y="13689"/>
                    </a:cubicBezTo>
                    <a:close/>
                  </a:path>
                </a:pathLst>
              </a:custGeom>
              <a:solidFill>
                <a:srgbClr val="51BB6D"/>
              </a:solidFill>
              <a:ln>
                <a:solidFill>
                  <a:srgbClr val="458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5" name="Freeform 194"/>
              <p:cNvSpPr/>
              <p:nvPr/>
            </p:nvSpPr>
            <p:spPr>
              <a:xfrm rot="20253351">
                <a:off x="1736346" y="2614851"/>
                <a:ext cx="177041" cy="596782"/>
              </a:xfrm>
              <a:custGeom>
                <a:avLst/>
                <a:gdLst>
                  <a:gd name="connsiteX0" fmla="*/ 261938 w 280022"/>
                  <a:gd name="connsiteY0" fmla="*/ 3315 h 916770"/>
                  <a:gd name="connsiteX1" fmla="*/ 185738 w 280022"/>
                  <a:gd name="connsiteY1" fmla="*/ 222390 h 916770"/>
                  <a:gd name="connsiteX2" fmla="*/ 133350 w 280022"/>
                  <a:gd name="connsiteY2" fmla="*/ 453372 h 916770"/>
                  <a:gd name="connsiteX3" fmla="*/ 57150 w 280022"/>
                  <a:gd name="connsiteY3" fmla="*/ 574815 h 916770"/>
                  <a:gd name="connsiteX4" fmla="*/ 0 w 280022"/>
                  <a:gd name="connsiteY4" fmla="*/ 751028 h 916770"/>
                  <a:gd name="connsiteX5" fmla="*/ 2382 w 280022"/>
                  <a:gd name="connsiteY5" fmla="*/ 879615 h 916770"/>
                  <a:gd name="connsiteX6" fmla="*/ 64294 w 280022"/>
                  <a:gd name="connsiteY6" fmla="*/ 901047 h 916770"/>
                  <a:gd name="connsiteX7" fmla="*/ 104775 w 280022"/>
                  <a:gd name="connsiteY7" fmla="*/ 667684 h 916770"/>
                  <a:gd name="connsiteX8" fmla="*/ 173832 w 280022"/>
                  <a:gd name="connsiteY8" fmla="*/ 479565 h 916770"/>
                  <a:gd name="connsiteX9" fmla="*/ 245269 w 280022"/>
                  <a:gd name="connsiteY9" fmla="*/ 250965 h 916770"/>
                  <a:gd name="connsiteX10" fmla="*/ 276225 w 280022"/>
                  <a:gd name="connsiteY10" fmla="*/ 100947 h 916770"/>
                  <a:gd name="connsiteX11" fmla="*/ 261938 w 280022"/>
                  <a:gd name="connsiteY11" fmla="*/ 3315 h 91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022" h="916770">
                    <a:moveTo>
                      <a:pt x="261938" y="3315"/>
                    </a:moveTo>
                    <a:cubicBezTo>
                      <a:pt x="246857" y="23555"/>
                      <a:pt x="207169" y="147381"/>
                      <a:pt x="185738" y="222390"/>
                    </a:cubicBezTo>
                    <a:cubicBezTo>
                      <a:pt x="164307" y="297399"/>
                      <a:pt x="154781" y="394634"/>
                      <a:pt x="133350" y="453372"/>
                    </a:cubicBezTo>
                    <a:cubicBezTo>
                      <a:pt x="111919" y="512110"/>
                      <a:pt x="79375" y="525206"/>
                      <a:pt x="57150" y="574815"/>
                    </a:cubicBezTo>
                    <a:cubicBezTo>
                      <a:pt x="34925" y="624424"/>
                      <a:pt x="9128" y="700228"/>
                      <a:pt x="0" y="751028"/>
                    </a:cubicBezTo>
                    <a:cubicBezTo>
                      <a:pt x="-9128" y="801828"/>
                      <a:pt x="-8334" y="854612"/>
                      <a:pt x="2382" y="879615"/>
                    </a:cubicBezTo>
                    <a:cubicBezTo>
                      <a:pt x="13098" y="904618"/>
                      <a:pt x="47229" y="936369"/>
                      <a:pt x="64294" y="901047"/>
                    </a:cubicBezTo>
                    <a:cubicBezTo>
                      <a:pt x="81359" y="865725"/>
                      <a:pt x="86519" y="737931"/>
                      <a:pt x="104775" y="667684"/>
                    </a:cubicBezTo>
                    <a:cubicBezTo>
                      <a:pt x="123031" y="597437"/>
                      <a:pt x="150416" y="549018"/>
                      <a:pt x="173832" y="479565"/>
                    </a:cubicBezTo>
                    <a:cubicBezTo>
                      <a:pt x="197248" y="410112"/>
                      <a:pt x="228204" y="314068"/>
                      <a:pt x="245269" y="250965"/>
                    </a:cubicBezTo>
                    <a:cubicBezTo>
                      <a:pt x="262334" y="187862"/>
                      <a:pt x="267097" y="141428"/>
                      <a:pt x="276225" y="100947"/>
                    </a:cubicBezTo>
                    <a:cubicBezTo>
                      <a:pt x="285353" y="60466"/>
                      <a:pt x="277019" y="-16925"/>
                      <a:pt x="261938" y="3315"/>
                    </a:cubicBezTo>
                    <a:close/>
                  </a:path>
                </a:pathLst>
              </a:custGeom>
              <a:solidFill>
                <a:srgbClr val="19F371"/>
              </a:solidFill>
              <a:ln>
                <a:solidFill>
                  <a:srgbClr val="05B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96" name="Curved Connector 195"/>
              <p:cNvCxnSpPr/>
              <p:nvPr/>
            </p:nvCxnSpPr>
            <p:spPr>
              <a:xfrm flipH="1" flipV="1">
                <a:off x="1766134" y="2416732"/>
                <a:ext cx="133957" cy="174068"/>
              </a:xfrm>
              <a:prstGeom prst="curvedConnector4">
                <a:avLst>
                  <a:gd name="adj1" fmla="val -65185"/>
                  <a:gd name="adj2" fmla="val 38018"/>
                </a:avLst>
              </a:prstGeom>
              <a:ln w="25400" cap="rnd">
                <a:solidFill>
                  <a:srgbClr val="FF0000">
                    <a:alpha val="85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3402120" y="2966285"/>
              <a:ext cx="759535" cy="648635"/>
              <a:chOff x="6493226" y="3962400"/>
              <a:chExt cx="759535" cy="648635"/>
            </a:xfrm>
          </p:grpSpPr>
          <p:sp>
            <p:nvSpPr>
              <p:cNvPr id="172" name="Oval 171"/>
              <p:cNvSpPr/>
              <p:nvPr/>
            </p:nvSpPr>
            <p:spPr>
              <a:xfrm>
                <a:off x="6553200" y="41910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3" name="Oval 172"/>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4" name="Oval 173"/>
              <p:cNvSpPr/>
              <p:nvPr/>
            </p:nvSpPr>
            <p:spPr>
              <a:xfrm>
                <a:off x="6793507" y="4177816"/>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5" name="Oval 174"/>
              <p:cNvSpPr/>
              <p:nvPr/>
            </p:nvSpPr>
            <p:spPr>
              <a:xfrm>
                <a:off x="6705600" y="4343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6" name="Oval 175"/>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7" name="Oval 176"/>
              <p:cNvSpPr/>
              <p:nvPr/>
            </p:nvSpPr>
            <p:spPr>
              <a:xfrm>
                <a:off x="6493226" y="434339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8" name="Oval 177"/>
              <p:cNvSpPr/>
              <p:nvPr/>
            </p:nvSpPr>
            <p:spPr>
              <a:xfrm>
                <a:off x="6858000" y="44958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9" name="Oval 178"/>
              <p:cNvSpPr/>
              <p:nvPr/>
            </p:nvSpPr>
            <p:spPr>
              <a:xfrm>
                <a:off x="6675613" y="455401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0" name="Oval 179"/>
              <p:cNvSpPr/>
              <p:nvPr/>
            </p:nvSpPr>
            <p:spPr>
              <a:xfrm>
                <a:off x="7040387" y="4285889"/>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1" name="Oval 180"/>
              <p:cNvSpPr/>
              <p:nvPr/>
            </p:nvSpPr>
            <p:spPr>
              <a:xfrm>
                <a:off x="6705600" y="39755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2" name="Oval 181"/>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3" name="Oval 182"/>
              <p:cNvSpPr/>
              <p:nvPr/>
            </p:nvSpPr>
            <p:spPr>
              <a:xfrm>
                <a:off x="6945907" y="3962400"/>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4" name="Oval 183"/>
              <p:cNvSpPr/>
              <p:nvPr/>
            </p:nvSpPr>
            <p:spPr>
              <a:xfrm>
                <a:off x="6858000" y="41279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5" name="Oval 184"/>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6" name="Oval 185"/>
              <p:cNvSpPr/>
              <p:nvPr/>
            </p:nvSpPr>
            <p:spPr>
              <a:xfrm>
                <a:off x="6645626" y="412798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7" name="Oval 186"/>
              <p:cNvSpPr/>
              <p:nvPr/>
            </p:nvSpPr>
            <p:spPr>
              <a:xfrm>
                <a:off x="7010400" y="4280384"/>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8" name="Oval 187"/>
              <p:cNvSpPr/>
              <p:nvPr/>
            </p:nvSpPr>
            <p:spPr>
              <a:xfrm>
                <a:off x="6828013" y="4338598"/>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9" name="Oval 188"/>
              <p:cNvSpPr/>
              <p:nvPr/>
            </p:nvSpPr>
            <p:spPr>
              <a:xfrm>
                <a:off x="7192787" y="4070473"/>
                <a:ext cx="59974" cy="57021"/>
              </a:xfrm>
              <a:prstGeom prst="ellipse">
                <a:avLst/>
              </a:prstGeom>
              <a:solidFill>
                <a:srgbClr val="238FE9">
                  <a:alpha val="50000"/>
                </a:srgbClr>
              </a:solidFill>
              <a:ln>
                <a:noFill/>
              </a:ln>
              <a:effectLst>
                <a:innerShdw blurRad="660400" dist="673100" dir="6600000">
                  <a:srgbClr val="00B0F0">
                    <a:alpha val="55000"/>
                  </a:srgbClr>
                </a:innerShdw>
                <a:reflection stA="0" endPos="0" dist="50800" dir="5400000" sy="-100000" algn="bl" rotWithShape="0"/>
                <a:softEdge rad="12700"/>
              </a:effectLst>
              <a:scene3d>
                <a:camera prst="perspectiveFront"/>
                <a:lightRig rig="soft" dir="t"/>
              </a:scene3d>
              <a:sp3d z="57150">
                <a:bevelT w="63500" h="12700"/>
                <a:bevelB w="279400" prst="relaxedInset"/>
                <a:extrusionClr>
                  <a:srgbClr val="00B05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71" name="TextBox 170"/>
            <p:cNvSpPr txBox="1"/>
            <p:nvPr/>
          </p:nvSpPr>
          <p:spPr>
            <a:xfrm>
              <a:off x="6644780" y="2961103"/>
              <a:ext cx="1823920" cy="584775"/>
            </a:xfrm>
            <a:prstGeom prst="rect">
              <a:avLst/>
            </a:prstGeom>
            <a:noFill/>
          </p:spPr>
          <p:txBody>
            <a:bodyPr wrap="square" rtlCol="0">
              <a:spAutoFit/>
            </a:bodyPr>
            <a:lstStyle/>
            <a:p>
              <a:r>
                <a:rPr lang="tr-TR" sz="1600" dirty="0">
                  <a:latin typeface="Arial" panose="020B0604020202020204" pitchFamily="34" charset="0"/>
                  <a:cs typeface="Arial" panose="020B0604020202020204" pitchFamily="34" charset="0"/>
                </a:rPr>
                <a:t>Silica nanoparticles</a:t>
              </a:r>
            </a:p>
          </p:txBody>
        </p:sp>
      </p:grpSp>
      <p:grpSp>
        <p:nvGrpSpPr>
          <p:cNvPr id="799" name="Group 798"/>
          <p:cNvGrpSpPr/>
          <p:nvPr/>
        </p:nvGrpSpPr>
        <p:grpSpPr>
          <a:xfrm>
            <a:off x="14746821" y="19123953"/>
            <a:ext cx="11481759" cy="5399281"/>
            <a:chOff x="-1358347" y="674132"/>
            <a:chExt cx="11899075" cy="5915965"/>
          </a:xfrm>
        </p:grpSpPr>
        <p:pic>
          <p:nvPicPr>
            <p:cNvPr id="800" name="Picture 799" descr="C:\Users\TNT\Desktop\030915\10xwash_017.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6638"/>
            <a:stretch/>
          </p:blipFill>
          <p:spPr bwMode="auto">
            <a:xfrm>
              <a:off x="-1282147" y="1103697"/>
              <a:ext cx="2819400" cy="2704176"/>
            </a:xfrm>
            <a:prstGeom prst="rect">
              <a:avLst/>
            </a:prstGeom>
            <a:noFill/>
            <a:extLst>
              <a:ext uri="{909E8E84-426E-40DD-AFC4-6F175D3DCCD1}">
                <a14:hiddenFill xmlns:a14="http://schemas.microsoft.com/office/drawing/2010/main">
                  <a:solidFill>
                    <a:srgbClr val="FFFFFF"/>
                  </a:solidFill>
                </a14:hiddenFill>
              </a:ext>
            </a:extLst>
          </p:spPr>
        </p:pic>
        <p:cxnSp>
          <p:nvCxnSpPr>
            <p:cNvPr id="801" name="Straight Connector 800"/>
            <p:cNvCxnSpPr/>
            <p:nvPr/>
          </p:nvCxnSpPr>
          <p:spPr>
            <a:xfrm>
              <a:off x="505505" y="3572775"/>
              <a:ext cx="8686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02" name="Picture 2" descr="C:\Users\TNT\Desktop\DATA\SEM\160915\400_016.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6091"/>
            <a:stretch/>
          </p:blipFill>
          <p:spPr bwMode="auto">
            <a:xfrm>
              <a:off x="-1282147" y="3884955"/>
              <a:ext cx="2819400" cy="2705142"/>
            </a:xfrm>
            <a:prstGeom prst="rect">
              <a:avLst/>
            </a:prstGeom>
            <a:noFill/>
            <a:extLst>
              <a:ext uri="{909E8E84-426E-40DD-AFC4-6F175D3DCCD1}">
                <a14:hiddenFill xmlns:a14="http://schemas.microsoft.com/office/drawing/2010/main">
                  <a:solidFill>
                    <a:srgbClr val="FFFFFF"/>
                  </a:solidFill>
                </a14:hiddenFill>
              </a:ext>
            </a:extLst>
          </p:spPr>
        </p:pic>
        <p:cxnSp>
          <p:nvCxnSpPr>
            <p:cNvPr id="803" name="Straight Connector 802"/>
            <p:cNvCxnSpPr/>
            <p:nvPr/>
          </p:nvCxnSpPr>
          <p:spPr>
            <a:xfrm>
              <a:off x="494837" y="6285297"/>
              <a:ext cx="8138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04" name="Picture 10" descr="C:\Users\TNT\Desktop\TMOS 25ul 100 ul\unwash\half TMOS\400\400 1bolu2_012.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6847"/>
            <a:stretch/>
          </p:blipFill>
          <p:spPr bwMode="auto">
            <a:xfrm>
              <a:off x="1613453" y="1103697"/>
              <a:ext cx="2858902" cy="2704176"/>
            </a:xfrm>
            <a:prstGeom prst="rect">
              <a:avLst/>
            </a:prstGeom>
            <a:noFill/>
            <a:extLst>
              <a:ext uri="{909E8E84-426E-40DD-AFC4-6F175D3DCCD1}">
                <a14:hiddenFill xmlns:a14="http://schemas.microsoft.com/office/drawing/2010/main">
                  <a:solidFill>
                    <a:srgbClr val="FFFFFF"/>
                  </a:solidFill>
                </a14:hiddenFill>
              </a:ext>
            </a:extLst>
          </p:spPr>
        </p:pic>
        <p:cxnSp>
          <p:nvCxnSpPr>
            <p:cNvPr id="805" name="Straight Connector 804"/>
            <p:cNvCxnSpPr/>
            <p:nvPr/>
          </p:nvCxnSpPr>
          <p:spPr>
            <a:xfrm>
              <a:off x="3478829" y="3572775"/>
              <a:ext cx="87782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06" name="Picture 7" descr="C:\Users\TNT\Desktop\TMOS 25ul 100 ul\genel seçilmişler\400 1bolu100seyreltme_023.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6545"/>
            <a:stretch/>
          </p:blipFill>
          <p:spPr bwMode="auto">
            <a:xfrm>
              <a:off x="1613453" y="3884955"/>
              <a:ext cx="2859923" cy="2705142"/>
            </a:xfrm>
            <a:prstGeom prst="rect">
              <a:avLst/>
            </a:prstGeom>
            <a:noFill/>
            <a:extLst>
              <a:ext uri="{909E8E84-426E-40DD-AFC4-6F175D3DCCD1}">
                <a14:hiddenFill xmlns:a14="http://schemas.microsoft.com/office/drawing/2010/main">
                  <a:solidFill>
                    <a:srgbClr val="FFFFFF"/>
                  </a:solidFill>
                </a14:hiddenFill>
              </a:ext>
            </a:extLst>
          </p:spPr>
        </p:pic>
        <p:cxnSp>
          <p:nvCxnSpPr>
            <p:cNvPr id="807" name="Straight Connector 806"/>
            <p:cNvCxnSpPr/>
            <p:nvPr/>
          </p:nvCxnSpPr>
          <p:spPr>
            <a:xfrm>
              <a:off x="3401685" y="6285297"/>
              <a:ext cx="94183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08" name="Picture 2" descr="C:\Users\TNT\Desktop\TOLGA TARKAN\091015\no wash\25 nowash_049.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5985"/>
            <a:stretch/>
          </p:blipFill>
          <p:spPr bwMode="auto">
            <a:xfrm>
              <a:off x="4561503" y="1103698"/>
              <a:ext cx="2876400" cy="2692104"/>
            </a:xfrm>
            <a:prstGeom prst="rect">
              <a:avLst/>
            </a:prstGeom>
            <a:noFill/>
            <a:extLst>
              <a:ext uri="{909E8E84-426E-40DD-AFC4-6F175D3DCCD1}">
                <a14:hiddenFill xmlns:a14="http://schemas.microsoft.com/office/drawing/2010/main">
                  <a:solidFill>
                    <a:srgbClr val="FFFFFF"/>
                  </a:solidFill>
                </a14:hiddenFill>
              </a:ext>
            </a:extLst>
          </p:spPr>
        </p:pic>
        <p:cxnSp>
          <p:nvCxnSpPr>
            <p:cNvPr id="809" name="Straight Connector 808"/>
            <p:cNvCxnSpPr/>
            <p:nvPr/>
          </p:nvCxnSpPr>
          <p:spPr>
            <a:xfrm flipH="1">
              <a:off x="6444216" y="3572775"/>
              <a:ext cx="8961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10" name="TextBox 809"/>
            <p:cNvSpPr txBox="1"/>
            <p:nvPr/>
          </p:nvSpPr>
          <p:spPr>
            <a:xfrm>
              <a:off x="7752403" y="3795801"/>
              <a:ext cx="507096" cy="317691"/>
            </a:xfrm>
            <a:prstGeom prst="rect">
              <a:avLst/>
            </a:prstGeom>
            <a:noFill/>
          </p:spPr>
          <p:txBody>
            <a:bodyPr wrap="square" rtlCol="0">
              <a:spAutoFit/>
            </a:bodyPr>
            <a:lstStyle/>
            <a:p>
              <a:r>
                <a:rPr lang="tr-TR" dirty="0">
                  <a:solidFill>
                    <a:schemeClr val="bg1"/>
                  </a:solidFill>
                </a:rPr>
                <a:t>0x</a:t>
              </a:r>
            </a:p>
          </p:txBody>
        </p:sp>
        <p:pic>
          <p:nvPicPr>
            <p:cNvPr id="811" name="Picture 7" descr="C:\Users\TNT\Desktop\TOLGA TARKAN\091015\1x wash\10x 1x wash_055.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5985"/>
            <a:stretch/>
          </p:blipFill>
          <p:spPr bwMode="auto">
            <a:xfrm>
              <a:off x="4561503" y="3884955"/>
              <a:ext cx="2890330" cy="2705142"/>
            </a:xfrm>
            <a:prstGeom prst="rect">
              <a:avLst/>
            </a:prstGeom>
            <a:noFill/>
            <a:extLst>
              <a:ext uri="{909E8E84-426E-40DD-AFC4-6F175D3DCCD1}">
                <a14:hiddenFill xmlns:a14="http://schemas.microsoft.com/office/drawing/2010/main">
                  <a:solidFill>
                    <a:srgbClr val="FFFFFF"/>
                  </a:solidFill>
                </a14:hiddenFill>
              </a:ext>
            </a:extLst>
          </p:spPr>
        </p:pic>
        <p:cxnSp>
          <p:nvCxnSpPr>
            <p:cNvPr id="812" name="Straight Connector 811"/>
            <p:cNvCxnSpPr/>
            <p:nvPr/>
          </p:nvCxnSpPr>
          <p:spPr>
            <a:xfrm flipH="1">
              <a:off x="6404909" y="6285297"/>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13" name="Picture 4" descr="C:\Users\TNT\Desktop\TOLGA TARKAN\091015\3x wash\10x 3x wash_014.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5985"/>
            <a:stretch/>
          </p:blipFill>
          <p:spPr bwMode="auto">
            <a:xfrm>
              <a:off x="7523803" y="1103697"/>
              <a:ext cx="2876400" cy="2692104"/>
            </a:xfrm>
            <a:prstGeom prst="rect">
              <a:avLst/>
            </a:prstGeom>
            <a:noFill/>
            <a:extLst>
              <a:ext uri="{909E8E84-426E-40DD-AFC4-6F175D3DCCD1}">
                <a14:hiddenFill xmlns:a14="http://schemas.microsoft.com/office/drawing/2010/main">
                  <a:solidFill>
                    <a:srgbClr val="FFFFFF"/>
                  </a:solidFill>
                </a14:hiddenFill>
              </a:ext>
            </a:extLst>
          </p:spPr>
        </p:pic>
        <p:cxnSp>
          <p:nvCxnSpPr>
            <p:cNvPr id="814" name="Straight Connector 813"/>
            <p:cNvCxnSpPr/>
            <p:nvPr/>
          </p:nvCxnSpPr>
          <p:spPr>
            <a:xfrm flipH="1">
              <a:off x="9375947" y="3562879"/>
              <a:ext cx="8961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15" name="Picture 5" descr="C:\Users\TNT\Desktop\TOLGA TARKAN\091015\5x wash\10x 5x wash_042.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6722"/>
            <a:stretch/>
          </p:blipFill>
          <p:spPr bwMode="auto">
            <a:xfrm>
              <a:off x="7535498" y="3884955"/>
              <a:ext cx="2864705" cy="2681158"/>
            </a:xfrm>
            <a:prstGeom prst="rect">
              <a:avLst/>
            </a:prstGeom>
            <a:noFill/>
            <a:extLst>
              <a:ext uri="{909E8E84-426E-40DD-AFC4-6F175D3DCCD1}">
                <a14:hiddenFill xmlns:a14="http://schemas.microsoft.com/office/drawing/2010/main">
                  <a:solidFill>
                    <a:srgbClr val="FFFFFF"/>
                  </a:solidFill>
                </a14:hiddenFill>
              </a:ext>
            </a:extLst>
          </p:spPr>
        </p:pic>
        <p:cxnSp>
          <p:nvCxnSpPr>
            <p:cNvPr id="816" name="Straight Connector 815"/>
            <p:cNvCxnSpPr/>
            <p:nvPr/>
          </p:nvCxnSpPr>
          <p:spPr>
            <a:xfrm flipH="1">
              <a:off x="9309653" y="6285297"/>
              <a:ext cx="9509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17" name="TextBox 816"/>
            <p:cNvSpPr txBox="1"/>
            <p:nvPr/>
          </p:nvSpPr>
          <p:spPr>
            <a:xfrm>
              <a:off x="-885986" y="1114430"/>
              <a:ext cx="1828800" cy="384721"/>
            </a:xfrm>
            <a:prstGeom prst="rect">
              <a:avLst/>
            </a:prstGeom>
            <a:noFill/>
          </p:spPr>
          <p:txBody>
            <a:bodyPr wrap="square" rtlCol="0">
              <a:spAutoFit/>
            </a:bodyPr>
            <a:lstStyle/>
            <a:p>
              <a:r>
                <a:rPr lang="tr-TR" sz="1900" dirty="0">
                  <a:solidFill>
                    <a:schemeClr val="bg1"/>
                  </a:solidFill>
                  <a:latin typeface="Arial" panose="020B0604020202020204" pitchFamily="34" charset="0"/>
                  <a:cs typeface="Arial" panose="020B0604020202020204" pitchFamily="34" charset="0"/>
                </a:rPr>
                <a:t>80 µM FP-R5</a:t>
              </a:r>
              <a:endParaRPr lang="en-US" sz="1900" dirty="0">
                <a:solidFill>
                  <a:schemeClr val="bg1"/>
                </a:solidFill>
                <a:latin typeface="Arial" panose="020B0604020202020204" pitchFamily="34" charset="0"/>
                <a:cs typeface="Arial" panose="020B0604020202020204" pitchFamily="34" charset="0"/>
              </a:endParaRPr>
            </a:p>
          </p:txBody>
        </p:sp>
        <p:sp>
          <p:nvSpPr>
            <p:cNvPr id="818" name="TextBox 817"/>
            <p:cNvSpPr txBox="1"/>
            <p:nvPr/>
          </p:nvSpPr>
          <p:spPr>
            <a:xfrm>
              <a:off x="-885986" y="3880237"/>
              <a:ext cx="1828800" cy="384721"/>
            </a:xfrm>
            <a:prstGeom prst="rect">
              <a:avLst/>
            </a:prstGeom>
            <a:noFill/>
          </p:spPr>
          <p:txBody>
            <a:bodyPr wrap="square" rtlCol="0">
              <a:spAutoFit/>
            </a:bodyPr>
            <a:lstStyle/>
            <a:p>
              <a:r>
                <a:rPr lang="tr-TR" sz="1900" dirty="0">
                  <a:solidFill>
                    <a:schemeClr val="bg1"/>
                  </a:solidFill>
                  <a:latin typeface="Arial" panose="020B0604020202020204" pitchFamily="34" charset="0"/>
                  <a:cs typeface="Arial" panose="020B0604020202020204" pitchFamily="34" charset="0"/>
                </a:rPr>
                <a:t>20 µM FP-R5</a:t>
              </a:r>
              <a:endParaRPr lang="en-US" sz="1900" dirty="0">
                <a:solidFill>
                  <a:schemeClr val="bg1"/>
                </a:solidFill>
                <a:latin typeface="Arial" panose="020B0604020202020204" pitchFamily="34" charset="0"/>
                <a:cs typeface="Arial" panose="020B0604020202020204" pitchFamily="34" charset="0"/>
              </a:endParaRPr>
            </a:p>
          </p:txBody>
        </p:sp>
        <p:sp>
          <p:nvSpPr>
            <p:cNvPr id="819" name="TextBox 818"/>
            <p:cNvSpPr txBox="1"/>
            <p:nvPr/>
          </p:nvSpPr>
          <p:spPr>
            <a:xfrm>
              <a:off x="2129013" y="1086722"/>
              <a:ext cx="2068199" cy="384721"/>
            </a:xfrm>
            <a:prstGeom prst="rect">
              <a:avLst/>
            </a:prstGeom>
            <a:noFill/>
          </p:spPr>
          <p:txBody>
            <a:bodyPr wrap="square" rtlCol="0">
              <a:spAutoFit/>
            </a:bodyPr>
            <a:lstStyle/>
            <a:p>
              <a:r>
                <a:rPr lang="tr-TR" sz="1900" dirty="0">
                  <a:solidFill>
                    <a:schemeClr val="bg1"/>
                  </a:solidFill>
                  <a:latin typeface="Arial" panose="020B0604020202020204" pitchFamily="34" charset="0"/>
                  <a:cs typeface="Arial" panose="020B0604020202020204" pitchFamily="34" charset="0"/>
                </a:rPr>
                <a:t>100 µM TMOS</a:t>
              </a:r>
              <a:endParaRPr lang="en-US" sz="1900" dirty="0">
                <a:solidFill>
                  <a:schemeClr val="bg1"/>
                </a:solidFill>
                <a:latin typeface="Arial" panose="020B0604020202020204" pitchFamily="34" charset="0"/>
                <a:cs typeface="Arial" panose="020B0604020202020204" pitchFamily="34" charset="0"/>
              </a:endParaRPr>
            </a:p>
          </p:txBody>
        </p:sp>
        <p:sp>
          <p:nvSpPr>
            <p:cNvPr id="820" name="TextBox 819"/>
            <p:cNvSpPr txBox="1"/>
            <p:nvPr/>
          </p:nvSpPr>
          <p:spPr>
            <a:xfrm>
              <a:off x="2055789" y="3880237"/>
              <a:ext cx="2068199" cy="384721"/>
            </a:xfrm>
            <a:prstGeom prst="rect">
              <a:avLst/>
            </a:prstGeom>
            <a:noFill/>
          </p:spPr>
          <p:txBody>
            <a:bodyPr wrap="square" rtlCol="0">
              <a:spAutoFit/>
            </a:bodyPr>
            <a:lstStyle/>
            <a:p>
              <a:r>
                <a:rPr lang="tr-TR" sz="1900" dirty="0">
                  <a:solidFill>
                    <a:schemeClr val="bg1"/>
                  </a:solidFill>
                  <a:latin typeface="Arial" panose="020B0604020202020204" pitchFamily="34" charset="0"/>
                  <a:cs typeface="Arial" panose="020B0604020202020204" pitchFamily="34" charset="0"/>
                </a:rPr>
                <a:t>25 µM TMOS</a:t>
              </a:r>
              <a:endParaRPr lang="en-US" sz="1900" dirty="0">
                <a:solidFill>
                  <a:schemeClr val="bg1"/>
                </a:solidFill>
                <a:latin typeface="Arial" panose="020B0604020202020204" pitchFamily="34" charset="0"/>
                <a:cs typeface="Arial" panose="020B0604020202020204" pitchFamily="34" charset="0"/>
              </a:endParaRPr>
            </a:p>
          </p:txBody>
        </p:sp>
        <p:sp>
          <p:nvSpPr>
            <p:cNvPr id="821" name="TextBox 820"/>
            <p:cNvSpPr txBox="1"/>
            <p:nvPr/>
          </p:nvSpPr>
          <p:spPr>
            <a:xfrm>
              <a:off x="4561503" y="1086722"/>
              <a:ext cx="2843149" cy="384721"/>
            </a:xfrm>
            <a:prstGeom prst="rect">
              <a:avLst/>
            </a:prstGeom>
            <a:noFill/>
          </p:spPr>
          <p:txBody>
            <a:bodyPr wrap="square" rtlCol="0">
              <a:spAutoFit/>
            </a:bodyPr>
            <a:lstStyle/>
            <a:p>
              <a:pPr algn="ctr"/>
              <a:r>
                <a:rPr lang="tr-TR" sz="1900" dirty="0">
                  <a:solidFill>
                    <a:schemeClr val="bg1"/>
                  </a:solidFill>
                  <a:latin typeface="Arial" panose="020B0604020202020204" pitchFamily="34" charset="0"/>
                  <a:cs typeface="Arial" panose="020B0604020202020204" pitchFamily="34" charset="0"/>
                </a:rPr>
                <a:t>no </a:t>
              </a:r>
              <a:r>
                <a:rPr lang="tr-TR" sz="1900" dirty="0" err="1">
                  <a:solidFill>
                    <a:schemeClr val="bg1"/>
                  </a:solidFill>
                  <a:latin typeface="Arial" panose="020B0604020202020204" pitchFamily="34" charset="0"/>
                  <a:cs typeface="Arial" panose="020B0604020202020204" pitchFamily="34" charset="0"/>
                </a:rPr>
                <a:t>washing</a:t>
              </a:r>
              <a:r>
                <a:rPr lang="tr-TR" sz="1900" dirty="0">
                  <a:solidFill>
                    <a:schemeClr val="bg1"/>
                  </a:solidFill>
                  <a:latin typeface="Arial" panose="020B0604020202020204" pitchFamily="34" charset="0"/>
                  <a:cs typeface="Arial" panose="020B0604020202020204" pitchFamily="34" charset="0"/>
                </a:rPr>
                <a:t> step </a:t>
              </a:r>
              <a:endParaRPr lang="en-US" sz="1900" dirty="0">
                <a:solidFill>
                  <a:schemeClr val="bg1"/>
                </a:solidFill>
                <a:latin typeface="Arial" panose="020B0604020202020204" pitchFamily="34" charset="0"/>
                <a:cs typeface="Arial" panose="020B0604020202020204" pitchFamily="34" charset="0"/>
              </a:endParaRPr>
            </a:p>
          </p:txBody>
        </p:sp>
        <p:sp>
          <p:nvSpPr>
            <p:cNvPr id="822" name="TextBox 821"/>
            <p:cNvSpPr txBox="1"/>
            <p:nvPr/>
          </p:nvSpPr>
          <p:spPr>
            <a:xfrm>
              <a:off x="4561503" y="3880237"/>
              <a:ext cx="2890330" cy="384721"/>
            </a:xfrm>
            <a:prstGeom prst="rect">
              <a:avLst/>
            </a:prstGeom>
            <a:noFill/>
          </p:spPr>
          <p:txBody>
            <a:bodyPr wrap="square" rtlCol="0">
              <a:spAutoFit/>
            </a:bodyPr>
            <a:lstStyle/>
            <a:p>
              <a:pPr algn="ctr"/>
              <a:r>
                <a:rPr lang="tr-TR" sz="1900" dirty="0">
                  <a:solidFill>
                    <a:schemeClr val="bg1"/>
                  </a:solidFill>
                  <a:latin typeface="Arial" panose="020B0604020202020204" pitchFamily="34" charset="0"/>
                  <a:cs typeface="Arial" panose="020B0604020202020204" pitchFamily="34" charset="0"/>
                </a:rPr>
                <a:t>one </a:t>
              </a:r>
              <a:r>
                <a:rPr lang="tr-TR" sz="1900" dirty="0" err="1">
                  <a:solidFill>
                    <a:schemeClr val="bg1"/>
                  </a:solidFill>
                  <a:latin typeface="Arial" panose="020B0604020202020204" pitchFamily="34" charset="0"/>
                  <a:cs typeface="Arial" panose="020B0604020202020204" pitchFamily="34" charset="0"/>
                </a:rPr>
                <a:t>washing</a:t>
              </a:r>
              <a:r>
                <a:rPr lang="tr-TR" sz="1900" dirty="0">
                  <a:solidFill>
                    <a:schemeClr val="bg1"/>
                  </a:solidFill>
                  <a:latin typeface="Arial" panose="020B0604020202020204" pitchFamily="34" charset="0"/>
                  <a:cs typeface="Arial" panose="020B0604020202020204" pitchFamily="34" charset="0"/>
                </a:rPr>
                <a:t> step </a:t>
              </a:r>
              <a:endParaRPr lang="en-US" sz="1900" dirty="0">
                <a:solidFill>
                  <a:schemeClr val="bg1"/>
                </a:solidFill>
                <a:latin typeface="Arial" panose="020B0604020202020204" pitchFamily="34" charset="0"/>
                <a:cs typeface="Arial" panose="020B0604020202020204" pitchFamily="34" charset="0"/>
              </a:endParaRPr>
            </a:p>
          </p:txBody>
        </p:sp>
        <p:sp>
          <p:nvSpPr>
            <p:cNvPr id="823" name="TextBox 822"/>
            <p:cNvSpPr txBox="1"/>
            <p:nvPr/>
          </p:nvSpPr>
          <p:spPr>
            <a:xfrm>
              <a:off x="7340328" y="1114430"/>
              <a:ext cx="3200400" cy="384721"/>
            </a:xfrm>
            <a:prstGeom prst="rect">
              <a:avLst/>
            </a:prstGeom>
            <a:noFill/>
          </p:spPr>
          <p:txBody>
            <a:bodyPr wrap="square" rtlCol="0">
              <a:spAutoFit/>
            </a:bodyPr>
            <a:lstStyle/>
            <a:p>
              <a:pPr algn="ctr"/>
              <a:r>
                <a:rPr lang="tr-TR" sz="1900" dirty="0">
                  <a:solidFill>
                    <a:schemeClr val="bg1"/>
                  </a:solidFill>
                  <a:latin typeface="Arial" panose="020B0604020202020204" pitchFamily="34" charset="0"/>
                  <a:cs typeface="Arial" panose="020B0604020202020204" pitchFamily="34" charset="0"/>
                </a:rPr>
                <a:t> three </a:t>
              </a:r>
              <a:r>
                <a:rPr lang="tr-TR" sz="1900" dirty="0" err="1">
                  <a:solidFill>
                    <a:schemeClr val="bg1"/>
                  </a:solidFill>
                  <a:latin typeface="Arial" panose="020B0604020202020204" pitchFamily="34" charset="0"/>
                  <a:cs typeface="Arial" panose="020B0604020202020204" pitchFamily="34" charset="0"/>
                </a:rPr>
                <a:t>washing</a:t>
              </a:r>
              <a:r>
                <a:rPr lang="tr-TR" sz="1900" dirty="0">
                  <a:solidFill>
                    <a:schemeClr val="bg1"/>
                  </a:solidFill>
                  <a:latin typeface="Arial" panose="020B0604020202020204" pitchFamily="34" charset="0"/>
                  <a:cs typeface="Arial" panose="020B0604020202020204" pitchFamily="34" charset="0"/>
                </a:rPr>
                <a:t> </a:t>
              </a:r>
              <a:r>
                <a:rPr lang="tr-TR" sz="1900" dirty="0" err="1">
                  <a:solidFill>
                    <a:schemeClr val="bg1"/>
                  </a:solidFill>
                  <a:latin typeface="Arial" panose="020B0604020202020204" pitchFamily="34" charset="0"/>
                  <a:cs typeface="Arial" panose="020B0604020202020204" pitchFamily="34" charset="0"/>
                </a:rPr>
                <a:t>steps</a:t>
              </a:r>
              <a:r>
                <a:rPr lang="tr-TR" sz="1900" dirty="0">
                  <a:solidFill>
                    <a:schemeClr val="bg1"/>
                  </a:solidFill>
                  <a:latin typeface="Arial" panose="020B0604020202020204" pitchFamily="34" charset="0"/>
                  <a:cs typeface="Arial" panose="020B0604020202020204" pitchFamily="34" charset="0"/>
                </a:rPr>
                <a:t> </a:t>
              </a:r>
              <a:endParaRPr lang="en-US" sz="1900" dirty="0">
                <a:solidFill>
                  <a:schemeClr val="bg1"/>
                </a:solidFill>
                <a:latin typeface="Arial" panose="020B0604020202020204" pitchFamily="34" charset="0"/>
                <a:cs typeface="Arial" panose="020B0604020202020204" pitchFamily="34" charset="0"/>
              </a:endParaRPr>
            </a:p>
          </p:txBody>
        </p:sp>
        <p:sp>
          <p:nvSpPr>
            <p:cNvPr id="824" name="TextBox 823"/>
            <p:cNvSpPr txBox="1"/>
            <p:nvPr/>
          </p:nvSpPr>
          <p:spPr>
            <a:xfrm>
              <a:off x="7404653" y="3857401"/>
              <a:ext cx="3059875" cy="384721"/>
            </a:xfrm>
            <a:prstGeom prst="rect">
              <a:avLst/>
            </a:prstGeom>
            <a:noFill/>
          </p:spPr>
          <p:txBody>
            <a:bodyPr wrap="square" rtlCol="0">
              <a:spAutoFit/>
            </a:bodyPr>
            <a:lstStyle/>
            <a:p>
              <a:pPr algn="ctr"/>
              <a:r>
                <a:rPr lang="tr-TR" sz="1900" dirty="0">
                  <a:solidFill>
                    <a:schemeClr val="bg1"/>
                  </a:solidFill>
                  <a:latin typeface="Arial" panose="020B0604020202020204" pitchFamily="34" charset="0"/>
                  <a:cs typeface="Arial" panose="020B0604020202020204" pitchFamily="34" charset="0"/>
                </a:rPr>
                <a:t>five </a:t>
              </a:r>
              <a:r>
                <a:rPr lang="tr-TR" sz="1900" dirty="0" err="1">
                  <a:solidFill>
                    <a:schemeClr val="bg1"/>
                  </a:solidFill>
                  <a:latin typeface="Arial" panose="020B0604020202020204" pitchFamily="34" charset="0"/>
                  <a:cs typeface="Arial" panose="020B0604020202020204" pitchFamily="34" charset="0"/>
                </a:rPr>
                <a:t>washing</a:t>
              </a:r>
              <a:r>
                <a:rPr lang="tr-TR" sz="1900" dirty="0">
                  <a:solidFill>
                    <a:schemeClr val="bg1"/>
                  </a:solidFill>
                  <a:latin typeface="Arial" panose="020B0604020202020204" pitchFamily="34" charset="0"/>
                  <a:cs typeface="Arial" panose="020B0604020202020204" pitchFamily="34" charset="0"/>
                </a:rPr>
                <a:t> </a:t>
              </a:r>
              <a:r>
                <a:rPr lang="tr-TR" sz="1900" dirty="0" err="1">
                  <a:solidFill>
                    <a:schemeClr val="bg1"/>
                  </a:solidFill>
                  <a:latin typeface="Arial" panose="020B0604020202020204" pitchFamily="34" charset="0"/>
                  <a:cs typeface="Arial" panose="020B0604020202020204" pitchFamily="34" charset="0"/>
                </a:rPr>
                <a:t>steps</a:t>
              </a:r>
              <a:r>
                <a:rPr lang="tr-TR" sz="1900" dirty="0">
                  <a:solidFill>
                    <a:schemeClr val="bg1"/>
                  </a:solidFill>
                  <a:latin typeface="Arial" panose="020B0604020202020204" pitchFamily="34" charset="0"/>
                  <a:cs typeface="Arial" panose="020B0604020202020204" pitchFamily="34" charset="0"/>
                </a:rPr>
                <a:t> </a:t>
              </a:r>
              <a:endParaRPr lang="en-US" sz="1900" dirty="0">
                <a:solidFill>
                  <a:schemeClr val="bg1"/>
                </a:solidFill>
                <a:latin typeface="Arial" panose="020B0604020202020204" pitchFamily="34" charset="0"/>
                <a:cs typeface="Arial" panose="020B0604020202020204" pitchFamily="34" charset="0"/>
              </a:endParaRPr>
            </a:p>
          </p:txBody>
        </p:sp>
        <p:sp>
          <p:nvSpPr>
            <p:cNvPr id="825" name="TextBox 824"/>
            <p:cNvSpPr txBox="1"/>
            <p:nvPr/>
          </p:nvSpPr>
          <p:spPr>
            <a:xfrm>
              <a:off x="335674" y="3172946"/>
              <a:ext cx="1239439" cy="430887"/>
            </a:xfrm>
            <a:prstGeom prst="rect">
              <a:avLst/>
            </a:prstGeom>
            <a:noFill/>
          </p:spPr>
          <p:txBody>
            <a:bodyPr wrap="square" rtlCol="0">
              <a:spAutoFit/>
            </a:bodyPr>
            <a:lstStyle/>
            <a:p>
              <a:r>
                <a:rPr lang="tr-TR" sz="2200" dirty="0">
                  <a:solidFill>
                    <a:schemeClr val="bg1"/>
                  </a:solidFill>
                  <a:latin typeface="Arial" panose="020B0604020202020204" pitchFamily="34" charset="0"/>
                  <a:cs typeface="Arial" panose="020B0604020202020204" pitchFamily="34" charset="0"/>
                </a:rPr>
                <a:t>500 nm</a:t>
              </a:r>
              <a:endParaRPr lang="en-US" sz="2200" dirty="0">
                <a:solidFill>
                  <a:schemeClr val="bg1"/>
                </a:solidFill>
                <a:latin typeface="Arial" panose="020B0604020202020204" pitchFamily="34" charset="0"/>
                <a:cs typeface="Arial" panose="020B0604020202020204" pitchFamily="34" charset="0"/>
              </a:endParaRPr>
            </a:p>
          </p:txBody>
        </p:sp>
        <p:sp>
          <p:nvSpPr>
            <p:cNvPr id="826" name="TextBox 825"/>
            <p:cNvSpPr txBox="1"/>
            <p:nvPr/>
          </p:nvSpPr>
          <p:spPr>
            <a:xfrm>
              <a:off x="446703" y="5915965"/>
              <a:ext cx="1098296" cy="400110"/>
            </a:xfrm>
            <a:prstGeom prst="rect">
              <a:avLst/>
            </a:prstGeom>
            <a:noFill/>
          </p:spPr>
          <p:txBody>
            <a:bodyPr wrap="square" rtlCol="0">
              <a:spAutoFit/>
            </a:bodyPr>
            <a:lstStyle/>
            <a:p>
              <a:r>
                <a:rPr lang="tr-TR" sz="2000" dirty="0">
                  <a:solidFill>
                    <a:schemeClr val="bg1"/>
                  </a:solidFill>
                  <a:latin typeface="Arial" panose="020B0604020202020204" pitchFamily="34" charset="0"/>
                  <a:cs typeface="Arial" panose="020B0604020202020204" pitchFamily="34" charset="0"/>
                </a:rPr>
                <a:t>250 nm</a:t>
              </a:r>
              <a:endParaRPr lang="en-US" sz="2000" dirty="0">
                <a:solidFill>
                  <a:schemeClr val="bg1"/>
                </a:solidFill>
                <a:latin typeface="Arial" panose="020B0604020202020204" pitchFamily="34" charset="0"/>
                <a:cs typeface="Arial" panose="020B0604020202020204" pitchFamily="34" charset="0"/>
              </a:endParaRPr>
            </a:p>
          </p:txBody>
        </p:sp>
        <p:sp>
          <p:nvSpPr>
            <p:cNvPr id="827" name="TextBox 826"/>
            <p:cNvSpPr txBox="1"/>
            <p:nvPr/>
          </p:nvSpPr>
          <p:spPr>
            <a:xfrm>
              <a:off x="3401685" y="5915965"/>
              <a:ext cx="1070670" cy="400110"/>
            </a:xfrm>
            <a:prstGeom prst="rect">
              <a:avLst/>
            </a:prstGeom>
            <a:noFill/>
          </p:spPr>
          <p:txBody>
            <a:bodyPr wrap="square" rtlCol="0">
              <a:spAutoFit/>
            </a:bodyPr>
            <a:lstStyle/>
            <a:p>
              <a:r>
                <a:rPr lang="tr-TR" sz="2000" dirty="0">
                  <a:solidFill>
                    <a:schemeClr val="bg1"/>
                  </a:solidFill>
                  <a:latin typeface="Arial" panose="020B0604020202020204" pitchFamily="34" charset="0"/>
                  <a:cs typeface="Arial" panose="020B0604020202020204" pitchFamily="34" charset="0"/>
                </a:rPr>
                <a:t>500 nm</a:t>
              </a:r>
              <a:endParaRPr lang="en-US" sz="2000" dirty="0">
                <a:solidFill>
                  <a:schemeClr val="bg1"/>
                </a:solidFill>
                <a:latin typeface="Arial" panose="020B0604020202020204" pitchFamily="34" charset="0"/>
                <a:cs typeface="Arial" panose="020B0604020202020204" pitchFamily="34" charset="0"/>
              </a:endParaRPr>
            </a:p>
          </p:txBody>
        </p:sp>
        <p:sp>
          <p:nvSpPr>
            <p:cNvPr id="828" name="TextBox 827"/>
            <p:cNvSpPr txBox="1"/>
            <p:nvPr/>
          </p:nvSpPr>
          <p:spPr>
            <a:xfrm>
              <a:off x="3441491" y="3193547"/>
              <a:ext cx="952500" cy="400110"/>
            </a:xfrm>
            <a:prstGeom prst="rect">
              <a:avLst/>
            </a:prstGeom>
            <a:noFill/>
          </p:spPr>
          <p:txBody>
            <a:bodyPr wrap="square" rtlCol="0">
              <a:spAutoFit/>
            </a:bodyPr>
            <a:lstStyle/>
            <a:p>
              <a:pPr algn="ctr"/>
              <a:r>
                <a:rPr lang="tr-TR" sz="2000" dirty="0">
                  <a:solidFill>
                    <a:schemeClr val="bg1"/>
                  </a:solidFill>
                  <a:latin typeface="Arial" panose="020B0604020202020204" pitchFamily="34" charset="0"/>
                  <a:cs typeface="Arial" panose="020B0604020202020204" pitchFamily="34" charset="0"/>
                </a:rPr>
                <a:t>3 µm</a:t>
              </a:r>
              <a:endParaRPr lang="en-US" sz="2000" dirty="0">
                <a:solidFill>
                  <a:schemeClr val="bg1"/>
                </a:solidFill>
                <a:latin typeface="Arial" panose="020B0604020202020204" pitchFamily="34" charset="0"/>
                <a:cs typeface="Arial" panose="020B0604020202020204" pitchFamily="34" charset="0"/>
              </a:endParaRPr>
            </a:p>
          </p:txBody>
        </p:sp>
        <p:sp>
          <p:nvSpPr>
            <p:cNvPr id="829" name="TextBox 828"/>
            <p:cNvSpPr txBox="1"/>
            <p:nvPr/>
          </p:nvSpPr>
          <p:spPr>
            <a:xfrm>
              <a:off x="6367310" y="5915965"/>
              <a:ext cx="952500" cy="400110"/>
            </a:xfrm>
            <a:prstGeom prst="rect">
              <a:avLst/>
            </a:prstGeom>
            <a:noFill/>
          </p:spPr>
          <p:txBody>
            <a:bodyPr wrap="square" rtlCol="0">
              <a:spAutoFit/>
            </a:bodyPr>
            <a:lstStyle/>
            <a:p>
              <a:pPr algn="ctr"/>
              <a:r>
                <a:rPr lang="tr-TR" sz="2000" dirty="0">
                  <a:solidFill>
                    <a:schemeClr val="bg1"/>
                  </a:solidFill>
                  <a:latin typeface="Arial" panose="020B0604020202020204" pitchFamily="34" charset="0"/>
                  <a:cs typeface="Arial" panose="020B0604020202020204" pitchFamily="34" charset="0"/>
                </a:rPr>
                <a:t>1 µm</a:t>
              </a:r>
              <a:endParaRPr lang="en-US" sz="2000" dirty="0">
                <a:solidFill>
                  <a:schemeClr val="bg1"/>
                </a:solidFill>
                <a:latin typeface="Arial" panose="020B0604020202020204" pitchFamily="34" charset="0"/>
                <a:cs typeface="Arial" panose="020B0604020202020204" pitchFamily="34" charset="0"/>
              </a:endParaRPr>
            </a:p>
          </p:txBody>
        </p:sp>
        <p:sp>
          <p:nvSpPr>
            <p:cNvPr id="830" name="TextBox 829"/>
            <p:cNvSpPr txBox="1"/>
            <p:nvPr/>
          </p:nvSpPr>
          <p:spPr>
            <a:xfrm>
              <a:off x="6452153" y="3193547"/>
              <a:ext cx="952500" cy="400110"/>
            </a:xfrm>
            <a:prstGeom prst="rect">
              <a:avLst/>
            </a:prstGeom>
            <a:noFill/>
          </p:spPr>
          <p:txBody>
            <a:bodyPr wrap="square" rtlCol="0">
              <a:spAutoFit/>
            </a:bodyPr>
            <a:lstStyle/>
            <a:p>
              <a:pPr algn="ctr"/>
              <a:r>
                <a:rPr lang="tr-TR" sz="2000" dirty="0">
                  <a:solidFill>
                    <a:schemeClr val="bg1"/>
                  </a:solidFill>
                  <a:latin typeface="Arial" panose="020B0604020202020204" pitchFamily="34" charset="0"/>
                  <a:cs typeface="Arial" panose="020B0604020202020204" pitchFamily="34" charset="0"/>
                </a:rPr>
                <a:t>2 µm</a:t>
              </a:r>
              <a:endParaRPr lang="en-US" sz="2000" dirty="0">
                <a:solidFill>
                  <a:schemeClr val="bg1"/>
                </a:solidFill>
                <a:latin typeface="Arial" panose="020B0604020202020204" pitchFamily="34" charset="0"/>
                <a:cs typeface="Arial" panose="020B0604020202020204" pitchFamily="34" charset="0"/>
              </a:endParaRPr>
            </a:p>
          </p:txBody>
        </p:sp>
        <p:sp>
          <p:nvSpPr>
            <p:cNvPr id="831" name="TextBox 830"/>
            <p:cNvSpPr txBox="1"/>
            <p:nvPr/>
          </p:nvSpPr>
          <p:spPr>
            <a:xfrm>
              <a:off x="9347753" y="3161281"/>
              <a:ext cx="952500" cy="400110"/>
            </a:xfrm>
            <a:prstGeom prst="rect">
              <a:avLst/>
            </a:prstGeom>
            <a:noFill/>
          </p:spPr>
          <p:txBody>
            <a:bodyPr wrap="square" rtlCol="0">
              <a:spAutoFit/>
            </a:bodyPr>
            <a:lstStyle/>
            <a:p>
              <a:pPr algn="ctr"/>
              <a:r>
                <a:rPr lang="tr-TR" sz="2000" dirty="0">
                  <a:solidFill>
                    <a:schemeClr val="bg1"/>
                  </a:solidFill>
                  <a:latin typeface="Arial" panose="020B0604020202020204" pitchFamily="34" charset="0"/>
                  <a:cs typeface="Arial" panose="020B0604020202020204" pitchFamily="34" charset="0"/>
                </a:rPr>
                <a:t>2 µm</a:t>
              </a:r>
              <a:endParaRPr lang="en-US" sz="2000" dirty="0">
                <a:solidFill>
                  <a:schemeClr val="bg1"/>
                </a:solidFill>
                <a:latin typeface="Arial" panose="020B0604020202020204" pitchFamily="34" charset="0"/>
                <a:cs typeface="Arial" panose="020B0604020202020204" pitchFamily="34" charset="0"/>
              </a:endParaRPr>
            </a:p>
          </p:txBody>
        </p:sp>
        <p:sp>
          <p:nvSpPr>
            <p:cNvPr id="832" name="TextBox 831"/>
            <p:cNvSpPr txBox="1"/>
            <p:nvPr/>
          </p:nvSpPr>
          <p:spPr>
            <a:xfrm>
              <a:off x="9308129" y="5915965"/>
              <a:ext cx="952500" cy="400110"/>
            </a:xfrm>
            <a:prstGeom prst="rect">
              <a:avLst/>
            </a:prstGeom>
            <a:noFill/>
          </p:spPr>
          <p:txBody>
            <a:bodyPr wrap="square" rtlCol="0">
              <a:spAutoFit/>
            </a:bodyPr>
            <a:lstStyle/>
            <a:p>
              <a:pPr algn="ctr"/>
              <a:r>
                <a:rPr lang="tr-TR" sz="2000" dirty="0">
                  <a:solidFill>
                    <a:schemeClr val="bg1"/>
                  </a:solidFill>
                  <a:latin typeface="Arial" panose="020B0604020202020204" pitchFamily="34" charset="0"/>
                  <a:cs typeface="Arial" panose="020B0604020202020204" pitchFamily="34" charset="0"/>
                </a:rPr>
                <a:t>4 µm</a:t>
              </a:r>
              <a:endParaRPr lang="en-US" sz="2000" dirty="0">
                <a:solidFill>
                  <a:schemeClr val="bg1"/>
                </a:solidFill>
                <a:latin typeface="Arial" panose="020B0604020202020204" pitchFamily="34" charset="0"/>
                <a:cs typeface="Arial" panose="020B0604020202020204" pitchFamily="34" charset="0"/>
              </a:endParaRPr>
            </a:p>
          </p:txBody>
        </p:sp>
        <p:cxnSp>
          <p:nvCxnSpPr>
            <p:cNvPr id="833" name="Straight Connector 832"/>
            <p:cNvCxnSpPr/>
            <p:nvPr/>
          </p:nvCxnSpPr>
          <p:spPr>
            <a:xfrm>
              <a:off x="1577828" y="708847"/>
              <a:ext cx="0" cy="58674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a:off x="4509053" y="722697"/>
              <a:ext cx="0" cy="58674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a:off x="10439789" y="696972"/>
              <a:ext cx="0" cy="58674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a:off x="-1358347" y="722697"/>
              <a:ext cx="0" cy="58674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37" name="TextBox 836"/>
            <p:cNvSpPr txBox="1"/>
            <p:nvPr/>
          </p:nvSpPr>
          <p:spPr>
            <a:xfrm>
              <a:off x="-1026917" y="696135"/>
              <a:ext cx="2758813" cy="400110"/>
            </a:xfrm>
            <a:prstGeom prst="rect">
              <a:avLst/>
            </a:prstGeom>
            <a:noFill/>
          </p:spPr>
          <p:txBody>
            <a:bodyPr wrap="square" rtlCol="0">
              <a:spAutoFit/>
            </a:bodyPr>
            <a:lstStyle/>
            <a:p>
              <a:r>
                <a:rPr lang="tr-TR" sz="2000" dirty="0">
                  <a:latin typeface="Arial" panose="020B0604020202020204" pitchFamily="34" charset="0"/>
                  <a:cs typeface="Arial" panose="020B0604020202020204" pitchFamily="34" charset="0"/>
                </a:rPr>
                <a:t>Protein Concetration</a:t>
              </a:r>
              <a:endParaRPr lang="en-US" sz="2000" dirty="0">
                <a:latin typeface="Arial" panose="020B0604020202020204" pitchFamily="34" charset="0"/>
                <a:cs typeface="Arial" panose="020B0604020202020204" pitchFamily="34" charset="0"/>
              </a:endParaRPr>
            </a:p>
          </p:txBody>
        </p:sp>
        <p:sp>
          <p:nvSpPr>
            <p:cNvPr id="838" name="TextBox 837"/>
            <p:cNvSpPr txBox="1"/>
            <p:nvPr/>
          </p:nvSpPr>
          <p:spPr>
            <a:xfrm>
              <a:off x="1544999" y="698509"/>
              <a:ext cx="3100755" cy="430887"/>
            </a:xfrm>
            <a:prstGeom prst="rect">
              <a:avLst/>
            </a:prstGeom>
            <a:noFill/>
          </p:spPr>
          <p:txBody>
            <a:bodyPr wrap="square" rtlCol="0">
              <a:spAutoFit/>
            </a:bodyPr>
            <a:lstStyle/>
            <a:p>
              <a:pPr algn="ctr"/>
              <a:r>
                <a:rPr lang="tr-TR" sz="2200" dirty="0">
                  <a:latin typeface="Arial" panose="020B0604020202020204" pitchFamily="34" charset="0"/>
                  <a:cs typeface="Arial" panose="020B0604020202020204" pitchFamily="34" charset="0"/>
                </a:rPr>
                <a:t>TMOS Concentration</a:t>
              </a:r>
              <a:endParaRPr lang="en-US" sz="2200" dirty="0">
                <a:latin typeface="Arial" panose="020B0604020202020204" pitchFamily="34" charset="0"/>
                <a:cs typeface="Arial" panose="020B0604020202020204" pitchFamily="34" charset="0"/>
              </a:endParaRPr>
            </a:p>
          </p:txBody>
        </p:sp>
        <p:sp>
          <p:nvSpPr>
            <p:cNvPr id="839" name="TextBox 838"/>
            <p:cNvSpPr txBox="1"/>
            <p:nvPr/>
          </p:nvSpPr>
          <p:spPr>
            <a:xfrm>
              <a:off x="4645754" y="674132"/>
              <a:ext cx="5654499" cy="430887"/>
            </a:xfrm>
            <a:prstGeom prst="rect">
              <a:avLst/>
            </a:prstGeom>
            <a:noFill/>
          </p:spPr>
          <p:txBody>
            <a:bodyPr wrap="square" rtlCol="0">
              <a:spAutoFit/>
            </a:bodyPr>
            <a:lstStyle/>
            <a:p>
              <a:pPr algn="ctr"/>
              <a:r>
                <a:rPr lang="tr-TR" sz="2200" dirty="0">
                  <a:latin typeface="Arial" panose="020B0604020202020204" pitchFamily="34" charset="0"/>
                  <a:cs typeface="Arial" panose="020B0604020202020204" pitchFamily="34" charset="0"/>
                </a:rPr>
                <a:t>Effect of Washing </a:t>
              </a:r>
              <a:r>
                <a:rPr lang="tr-TR" sz="2200" dirty="0" err="1">
                  <a:latin typeface="Arial" panose="020B0604020202020204" pitchFamily="34" charset="0"/>
                  <a:cs typeface="Arial" panose="020B0604020202020204" pitchFamily="34" charset="0"/>
                </a:rPr>
                <a:t>with</a:t>
              </a:r>
              <a:r>
                <a:rPr lang="tr-TR" sz="2200" dirty="0">
                  <a:latin typeface="Arial" panose="020B0604020202020204" pitchFamily="34" charset="0"/>
                  <a:cs typeface="Arial" panose="020B0604020202020204" pitchFamily="34" charset="0"/>
                </a:rPr>
                <a:t> </a:t>
              </a:r>
              <a:r>
                <a:rPr lang="tr-TR" sz="2200" dirty="0" err="1">
                  <a:latin typeface="Arial" panose="020B0604020202020204" pitchFamily="34" charset="0"/>
                  <a:cs typeface="Arial" panose="020B0604020202020204" pitchFamily="34" charset="0"/>
                </a:rPr>
                <a:t>Buffer</a:t>
              </a:r>
              <a:endParaRPr lang="en-US" sz="2200" dirty="0">
                <a:latin typeface="Arial" panose="020B0604020202020204" pitchFamily="34" charset="0"/>
                <a:cs typeface="Arial" panose="020B0604020202020204" pitchFamily="34" charset="0"/>
              </a:endParaRPr>
            </a:p>
          </p:txBody>
        </p:sp>
      </p:grpSp>
      <p:grpSp>
        <p:nvGrpSpPr>
          <p:cNvPr id="840" name="Group 839"/>
          <p:cNvGrpSpPr/>
          <p:nvPr/>
        </p:nvGrpSpPr>
        <p:grpSpPr>
          <a:xfrm>
            <a:off x="20865239" y="13106400"/>
            <a:ext cx="9005161" cy="4042329"/>
            <a:chOff x="561809" y="228600"/>
            <a:chExt cx="7892705" cy="3574950"/>
          </a:xfrm>
        </p:grpSpPr>
        <p:pic>
          <p:nvPicPr>
            <p:cNvPr id="841" name="Picture 2" descr="C:\Users\TNT\Desktop\yfp-r5.ti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78378" y="228600"/>
              <a:ext cx="2634843" cy="1808162"/>
            </a:xfrm>
            <a:prstGeom prst="rect">
              <a:avLst/>
            </a:prstGeom>
            <a:noFill/>
            <a:extLst>
              <a:ext uri="{909E8E84-426E-40DD-AFC4-6F175D3DCCD1}">
                <a14:hiddenFill xmlns:a14="http://schemas.microsoft.com/office/drawing/2010/main">
                  <a:solidFill>
                    <a:srgbClr val="FFFFFF"/>
                  </a:solidFill>
                </a14:hiddenFill>
              </a:ext>
            </a:extLst>
          </p:spPr>
        </p:pic>
        <p:pic>
          <p:nvPicPr>
            <p:cNvPr id="842" name="Picture 3" descr="C:\Users\TNT\Desktop\gfp-r5.ti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1810" y="228600"/>
              <a:ext cx="2616568" cy="1808162"/>
            </a:xfrm>
            <a:prstGeom prst="rect">
              <a:avLst/>
            </a:prstGeom>
            <a:noFill/>
            <a:extLst>
              <a:ext uri="{909E8E84-426E-40DD-AFC4-6F175D3DCCD1}">
                <a14:hiddenFill xmlns:a14="http://schemas.microsoft.com/office/drawing/2010/main">
                  <a:solidFill>
                    <a:srgbClr val="FFFFFF"/>
                  </a:solidFill>
                </a14:hiddenFill>
              </a:ext>
            </a:extLst>
          </p:spPr>
        </p:pic>
        <p:pic>
          <p:nvPicPr>
            <p:cNvPr id="843" name="Picture 4" descr="C:\Users\TNT\Desktop\mCherry.ti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813221" y="228600"/>
              <a:ext cx="2641293" cy="1808162"/>
            </a:xfrm>
            <a:prstGeom prst="rect">
              <a:avLst/>
            </a:prstGeom>
            <a:noFill/>
            <a:extLst>
              <a:ext uri="{909E8E84-426E-40DD-AFC4-6F175D3DCCD1}">
                <a14:hiddenFill xmlns:a14="http://schemas.microsoft.com/office/drawing/2010/main">
                  <a:solidFill>
                    <a:srgbClr val="FFFFFF"/>
                  </a:solidFill>
                </a14:hiddenFill>
              </a:ext>
            </a:extLst>
          </p:spPr>
        </p:pic>
        <p:pic>
          <p:nvPicPr>
            <p:cNvPr id="844" name="Picture 5" descr="C:\Users\TNT\Desktop\mcherry-r5 trf.ti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61809" y="2036762"/>
              <a:ext cx="2616569" cy="1766788"/>
            </a:xfrm>
            <a:prstGeom prst="rect">
              <a:avLst/>
            </a:prstGeom>
            <a:noFill/>
            <a:extLst>
              <a:ext uri="{909E8E84-426E-40DD-AFC4-6F175D3DCCD1}">
                <a14:hiddenFill xmlns:a14="http://schemas.microsoft.com/office/drawing/2010/main">
                  <a:solidFill>
                    <a:srgbClr val="FFFFFF"/>
                  </a:solidFill>
                </a14:hiddenFill>
              </a:ext>
            </a:extLst>
          </p:spPr>
        </p:pic>
        <p:pic>
          <p:nvPicPr>
            <p:cNvPr id="845" name="Picture 6" descr="C:\Users\TNT\Desktop\yfp-r5 trf.ti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813220" y="2036762"/>
              <a:ext cx="2616569" cy="1766788"/>
            </a:xfrm>
            <a:prstGeom prst="rect">
              <a:avLst/>
            </a:prstGeom>
            <a:noFill/>
            <a:extLst>
              <a:ext uri="{909E8E84-426E-40DD-AFC4-6F175D3DCCD1}">
                <a14:hiddenFill xmlns:a14="http://schemas.microsoft.com/office/drawing/2010/main">
                  <a:solidFill>
                    <a:srgbClr val="FFFFFF"/>
                  </a:solidFill>
                </a14:hiddenFill>
              </a:ext>
            </a:extLst>
          </p:spPr>
        </p:pic>
        <p:pic>
          <p:nvPicPr>
            <p:cNvPr id="846" name="Picture 7" descr="C:\Users\TNT\Desktop\gfp-r5 TRF.tif"/>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178378" y="2036762"/>
              <a:ext cx="2616569" cy="17667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7" name="Group 846"/>
          <p:cNvGrpSpPr/>
          <p:nvPr/>
        </p:nvGrpSpPr>
        <p:grpSpPr>
          <a:xfrm>
            <a:off x="14506920" y="30552164"/>
            <a:ext cx="9419880" cy="5719036"/>
            <a:chOff x="680190" y="378787"/>
            <a:chExt cx="7854210" cy="4550424"/>
          </a:xfrm>
        </p:grpSpPr>
        <p:pic>
          <p:nvPicPr>
            <p:cNvPr id="848" name="Picture 2" descr="C:\Users\TNT\Desktop\GFP-R5 eds spectrum map.tif"/>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54372" y="683587"/>
              <a:ext cx="3692922" cy="2516813"/>
            </a:xfrm>
            <a:prstGeom prst="rect">
              <a:avLst/>
            </a:prstGeom>
            <a:noFill/>
            <a:extLst>
              <a:ext uri="{909E8E84-426E-40DD-AFC4-6F175D3DCCD1}">
                <a14:hiddenFill xmlns:a14="http://schemas.microsoft.com/office/drawing/2010/main">
                  <a:solidFill>
                    <a:srgbClr val="FFFFFF"/>
                  </a:solidFill>
                </a14:hiddenFill>
              </a:ext>
            </a:extLst>
          </p:spPr>
        </p:pic>
        <p:pic>
          <p:nvPicPr>
            <p:cNvPr id="849" name="Picture 3" descr="C:\Users\TNT\Desktop\mCherry-R5 eds spectrum map.tif"/>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47293" y="669783"/>
              <a:ext cx="3658507" cy="2516813"/>
            </a:xfrm>
            <a:prstGeom prst="rect">
              <a:avLst/>
            </a:prstGeom>
            <a:noFill/>
            <a:extLst>
              <a:ext uri="{909E8E84-426E-40DD-AFC4-6F175D3DCCD1}">
                <a14:hiddenFill xmlns:a14="http://schemas.microsoft.com/office/drawing/2010/main">
                  <a:solidFill>
                    <a:srgbClr val="FFFFFF"/>
                  </a:solidFill>
                </a14:hiddenFill>
              </a:ext>
            </a:extLst>
          </p:spPr>
        </p:pic>
        <p:sp>
          <p:nvSpPr>
            <p:cNvPr id="850" name="TextBox 849"/>
            <p:cNvSpPr txBox="1"/>
            <p:nvPr/>
          </p:nvSpPr>
          <p:spPr>
            <a:xfrm>
              <a:off x="685800" y="378787"/>
              <a:ext cx="407484" cy="461665"/>
            </a:xfrm>
            <a:prstGeom prst="rect">
              <a:avLst/>
            </a:prstGeom>
            <a:noFill/>
          </p:spPr>
          <p:txBody>
            <a:bodyPr wrap="none" rtlCol="0">
              <a:spAutoFit/>
            </a:bodyPr>
            <a:lstStyle/>
            <a:p>
              <a:r>
                <a:rPr lang="tr-TR" sz="2400" b="1" dirty="0">
                  <a:latin typeface="Arial" panose="020B0604020202020204" pitchFamily="34" charset="0"/>
                  <a:cs typeface="Arial" panose="020B0604020202020204" pitchFamily="34" charset="0"/>
                </a:rPr>
                <a:t>A</a:t>
              </a:r>
            </a:p>
          </p:txBody>
        </p:sp>
        <p:sp>
          <p:nvSpPr>
            <p:cNvPr id="851" name="TextBox 850"/>
            <p:cNvSpPr txBox="1"/>
            <p:nvPr/>
          </p:nvSpPr>
          <p:spPr>
            <a:xfrm>
              <a:off x="680190" y="2971800"/>
              <a:ext cx="407484" cy="461665"/>
            </a:xfrm>
            <a:prstGeom prst="rect">
              <a:avLst/>
            </a:prstGeom>
            <a:noFill/>
          </p:spPr>
          <p:txBody>
            <a:bodyPr wrap="none" rtlCol="0">
              <a:spAutoFit/>
            </a:bodyPr>
            <a:lstStyle/>
            <a:p>
              <a:r>
                <a:rPr lang="tr-TR" sz="2400" b="1" dirty="0">
                  <a:latin typeface="Arial" panose="020B0604020202020204" pitchFamily="34" charset="0"/>
                  <a:cs typeface="Arial" panose="020B0604020202020204" pitchFamily="34" charset="0"/>
                </a:rPr>
                <a:t>B</a:t>
              </a:r>
            </a:p>
          </p:txBody>
        </p:sp>
        <p:pic>
          <p:nvPicPr>
            <p:cNvPr id="852" name="Picture 5" descr="C:\Users\TNT\Desktop\DATA\1) BİODOT proJECT\TEM 220316 mcherry pei, yfp pei, yfp no pei\seçilmişler\GFPnopei haadf.tif"/>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b="2683"/>
            <a:stretch/>
          </p:blipFill>
          <p:spPr bwMode="auto">
            <a:xfrm>
              <a:off x="2635239" y="509786"/>
              <a:ext cx="1547876" cy="1545401"/>
            </a:xfrm>
            <a:prstGeom prst="rect">
              <a:avLst/>
            </a:prstGeom>
            <a:noFill/>
            <a:extLst>
              <a:ext uri="{909E8E84-426E-40DD-AFC4-6F175D3DCCD1}">
                <a14:hiddenFill xmlns:a14="http://schemas.microsoft.com/office/drawing/2010/main">
                  <a:solidFill>
                    <a:srgbClr val="FFFFFF"/>
                  </a:solidFill>
                </a14:hiddenFill>
              </a:ext>
            </a:extLst>
          </p:spPr>
        </p:pic>
        <p:cxnSp>
          <p:nvCxnSpPr>
            <p:cNvPr id="853" name="Straight Connector 852"/>
            <p:cNvCxnSpPr/>
            <p:nvPr/>
          </p:nvCxnSpPr>
          <p:spPr>
            <a:xfrm>
              <a:off x="3802115" y="1939968"/>
              <a:ext cx="2926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54" name="Picture 6" descr="C:\Users\TNT\Desktop\DATA\1) BİODOT proJECT\TEM 220316 mcherry pei, yfp pei, yfp no pei\seçilmişler\mcherrynopei haadf.tif"/>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b="4240"/>
            <a:stretch/>
          </p:blipFill>
          <p:spPr bwMode="auto">
            <a:xfrm>
              <a:off x="6622806" y="509786"/>
              <a:ext cx="1510091" cy="1549705"/>
            </a:xfrm>
            <a:prstGeom prst="rect">
              <a:avLst/>
            </a:prstGeom>
            <a:noFill/>
            <a:extLst>
              <a:ext uri="{909E8E84-426E-40DD-AFC4-6F175D3DCCD1}">
                <a14:hiddenFill xmlns:a14="http://schemas.microsoft.com/office/drawing/2010/main">
                  <a:solidFill>
                    <a:srgbClr val="FFFFFF"/>
                  </a:solidFill>
                </a14:hiddenFill>
              </a:ext>
            </a:extLst>
          </p:spPr>
        </p:pic>
        <p:cxnSp>
          <p:nvCxnSpPr>
            <p:cNvPr id="855" name="Straight Connector 854"/>
            <p:cNvCxnSpPr/>
            <p:nvPr/>
          </p:nvCxnSpPr>
          <p:spPr>
            <a:xfrm>
              <a:off x="7222768" y="1939968"/>
              <a:ext cx="67665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56" name="Picture 855" descr="C:\Users\TNT\Desktop\DATA\1) BİODOT proJECT\TEM 220316 mcherry pei, yfp pei, yfp no pei\seçilmişler\yfpnopei rgb map\Carbon map.tif"/>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38200" y="3434501"/>
              <a:ext cx="1463130" cy="1423101"/>
            </a:xfrm>
            <a:prstGeom prst="rect">
              <a:avLst/>
            </a:prstGeom>
            <a:noFill/>
            <a:extLst>
              <a:ext uri="{909E8E84-426E-40DD-AFC4-6F175D3DCCD1}">
                <a14:hiddenFill xmlns:a14="http://schemas.microsoft.com/office/drawing/2010/main">
                  <a:solidFill>
                    <a:srgbClr val="FFFFFF"/>
                  </a:solidFill>
                </a14:hiddenFill>
              </a:ext>
            </a:extLst>
          </p:spPr>
        </p:pic>
        <p:sp>
          <p:nvSpPr>
            <p:cNvPr id="857" name="TextBox 856"/>
            <p:cNvSpPr txBox="1"/>
            <p:nvPr/>
          </p:nvSpPr>
          <p:spPr>
            <a:xfrm>
              <a:off x="1981200" y="4484882"/>
              <a:ext cx="280924" cy="400110"/>
            </a:xfrm>
            <a:prstGeom prst="rect">
              <a:avLst/>
            </a:prstGeom>
            <a:noFill/>
          </p:spPr>
          <p:txBody>
            <a:bodyPr wrap="square" rtlCol="0">
              <a:spAutoFit/>
            </a:bodyPr>
            <a:lstStyle/>
            <a:p>
              <a:r>
                <a:rPr lang="tr-TR" sz="2000" dirty="0">
                  <a:solidFill>
                    <a:srgbClr val="FFFF00"/>
                  </a:solidFill>
                  <a:latin typeface="Arial" panose="020B0604020202020204" pitchFamily="34" charset="0"/>
                  <a:cs typeface="Arial" panose="020B0604020202020204" pitchFamily="34" charset="0"/>
                </a:rPr>
                <a:t>C</a:t>
              </a:r>
            </a:p>
          </p:txBody>
        </p:sp>
        <p:pic>
          <p:nvPicPr>
            <p:cNvPr id="858" name="Picture 857" descr="C:\Users\TNT\Desktop\DATA\1) BİODOT proJECT\TEM 220316 mcherry pei, yfp pei, yfp no pei\seçilmişler\yfpnopei rgb map\Silicon map.tif"/>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462643" y="3429000"/>
              <a:ext cx="1463129" cy="1423101"/>
            </a:xfrm>
            <a:prstGeom prst="rect">
              <a:avLst/>
            </a:prstGeom>
            <a:noFill/>
            <a:extLst>
              <a:ext uri="{909E8E84-426E-40DD-AFC4-6F175D3DCCD1}">
                <a14:hiddenFill xmlns:a14="http://schemas.microsoft.com/office/drawing/2010/main">
                  <a:solidFill>
                    <a:srgbClr val="FFFFFF"/>
                  </a:solidFill>
                </a14:hiddenFill>
              </a:ext>
            </a:extLst>
          </p:spPr>
        </p:pic>
        <p:sp>
          <p:nvSpPr>
            <p:cNvPr id="859" name="TextBox 858"/>
            <p:cNvSpPr txBox="1"/>
            <p:nvPr/>
          </p:nvSpPr>
          <p:spPr>
            <a:xfrm>
              <a:off x="6520157" y="4484882"/>
              <a:ext cx="490243" cy="400110"/>
            </a:xfrm>
            <a:prstGeom prst="rect">
              <a:avLst/>
            </a:prstGeom>
            <a:noFill/>
          </p:spPr>
          <p:txBody>
            <a:bodyPr wrap="square" rtlCol="0">
              <a:spAutoFit/>
            </a:bodyPr>
            <a:lstStyle/>
            <a:p>
              <a:r>
                <a:rPr lang="tr-TR" sz="2000" dirty="0">
                  <a:solidFill>
                    <a:srgbClr val="FFFF00"/>
                  </a:solidFill>
                  <a:latin typeface="Arial" panose="020B0604020202020204" pitchFamily="34" charset="0"/>
                  <a:cs typeface="Arial" panose="020B0604020202020204" pitchFamily="34" charset="0"/>
                </a:rPr>
                <a:t>Si</a:t>
              </a:r>
            </a:p>
          </p:txBody>
        </p:sp>
        <p:pic>
          <p:nvPicPr>
            <p:cNvPr id="860" name="Picture 3" descr="C:\Users\TNT\Desktop\DATA\1) BİODOT proJECT\TEM 220316 mcherry pei, yfp pei, yfp no pei\seçilmişler\yfpnopei rgb map\Oxygen map.tif"/>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31316" y="3430644"/>
              <a:ext cx="1457414" cy="1423101"/>
            </a:xfrm>
            <a:prstGeom prst="rect">
              <a:avLst/>
            </a:prstGeom>
            <a:noFill/>
            <a:extLst>
              <a:ext uri="{909E8E84-426E-40DD-AFC4-6F175D3DCCD1}">
                <a14:hiddenFill xmlns:a14="http://schemas.microsoft.com/office/drawing/2010/main">
                  <a:solidFill>
                    <a:srgbClr val="FFFFFF"/>
                  </a:solidFill>
                </a14:hiddenFill>
              </a:ext>
            </a:extLst>
          </p:spPr>
        </p:pic>
        <p:sp>
          <p:nvSpPr>
            <p:cNvPr id="861" name="TextBox 860"/>
            <p:cNvSpPr txBox="1"/>
            <p:nvPr/>
          </p:nvSpPr>
          <p:spPr>
            <a:xfrm>
              <a:off x="5029200" y="4494924"/>
              <a:ext cx="349121" cy="400110"/>
            </a:xfrm>
            <a:prstGeom prst="rect">
              <a:avLst/>
            </a:prstGeom>
            <a:noFill/>
          </p:spPr>
          <p:txBody>
            <a:bodyPr wrap="square" rtlCol="0">
              <a:spAutoFit/>
            </a:bodyPr>
            <a:lstStyle/>
            <a:p>
              <a:r>
                <a:rPr lang="tr-TR" sz="2000" dirty="0">
                  <a:solidFill>
                    <a:srgbClr val="FFFF00"/>
                  </a:solidFill>
                  <a:latin typeface="Arial" panose="020B0604020202020204" pitchFamily="34" charset="0"/>
                  <a:cs typeface="Arial" panose="020B0604020202020204" pitchFamily="34" charset="0"/>
                </a:rPr>
                <a:t>O</a:t>
              </a:r>
            </a:p>
          </p:txBody>
        </p:sp>
        <p:pic>
          <p:nvPicPr>
            <p:cNvPr id="862" name="Picture 861" descr="C:\Users\TNT\Desktop\DATA\1) BİODOT proJECT\TEM 220316 mcherry pei, yfp pei, yfp no pei\seçilmişler\yfpnopei rgb map\RGB Mapi.tif"/>
            <p:cNvPicPr>
              <a:picLocks noChangeAspect="1" noChangeArrowheads="1"/>
            </p:cNvPicPr>
            <p:nvPr/>
          </p:nvPicPr>
          <p:blipFill rotWithShape="1">
            <a:blip r:embed="rId32">
              <a:extLst>
                <a:ext uri="{28A0092B-C50C-407E-A947-70E740481C1C}">
                  <a14:useLocalDpi xmlns:a14="http://schemas.microsoft.com/office/drawing/2010/main" val="0"/>
                </a:ext>
              </a:extLst>
            </a:blip>
            <a:srcRect t="3916"/>
            <a:stretch/>
          </p:blipFill>
          <p:spPr bwMode="auto">
            <a:xfrm>
              <a:off x="7013746" y="3440473"/>
              <a:ext cx="1463129" cy="1417129"/>
            </a:xfrm>
            <a:prstGeom prst="rect">
              <a:avLst/>
            </a:prstGeom>
            <a:noFill/>
            <a:extLst>
              <a:ext uri="{909E8E84-426E-40DD-AFC4-6F175D3DCCD1}">
                <a14:hiddenFill xmlns:a14="http://schemas.microsoft.com/office/drawing/2010/main">
                  <a:solidFill>
                    <a:srgbClr val="FFFFFF"/>
                  </a:solidFill>
                </a14:hiddenFill>
              </a:ext>
            </a:extLst>
          </p:spPr>
        </p:pic>
        <p:sp>
          <p:nvSpPr>
            <p:cNvPr id="863" name="TextBox 862"/>
            <p:cNvSpPr txBox="1"/>
            <p:nvPr/>
          </p:nvSpPr>
          <p:spPr>
            <a:xfrm>
              <a:off x="7467600" y="4501300"/>
              <a:ext cx="1066800" cy="400110"/>
            </a:xfrm>
            <a:prstGeom prst="rect">
              <a:avLst/>
            </a:prstGeom>
            <a:noFill/>
          </p:spPr>
          <p:txBody>
            <a:bodyPr wrap="square" rtlCol="0">
              <a:spAutoFit/>
            </a:bodyPr>
            <a:lstStyle/>
            <a:p>
              <a:r>
                <a:rPr lang="tr-TR" sz="2000" dirty="0">
                  <a:solidFill>
                    <a:srgbClr val="FFFF00"/>
                  </a:solidFill>
                  <a:latin typeface="Arial" panose="020B0604020202020204" pitchFamily="34" charset="0"/>
                  <a:cs typeface="Arial" panose="020B0604020202020204" pitchFamily="34" charset="0"/>
                </a:rPr>
                <a:t>Merged</a:t>
              </a:r>
            </a:p>
          </p:txBody>
        </p:sp>
        <p:pic>
          <p:nvPicPr>
            <p:cNvPr id="864" name="Picture 863" descr="C:\Users\TNT\Desktop\DATA\1) BİODOT proJECT\TEM 220316 mcherry pei, yfp pei, yfp no pei\seçilmişler\yfpnopei rgb map\Nitrogen map.tif"/>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401883" y="3431780"/>
              <a:ext cx="1463130" cy="1417542"/>
            </a:xfrm>
            <a:prstGeom prst="rect">
              <a:avLst/>
            </a:prstGeom>
            <a:noFill/>
            <a:extLst>
              <a:ext uri="{909E8E84-426E-40DD-AFC4-6F175D3DCCD1}">
                <a14:hiddenFill xmlns:a14="http://schemas.microsoft.com/office/drawing/2010/main">
                  <a:solidFill>
                    <a:srgbClr val="FFFFFF"/>
                  </a:solidFill>
                </a14:hiddenFill>
              </a:ext>
            </a:extLst>
          </p:spPr>
        </p:pic>
        <p:sp>
          <p:nvSpPr>
            <p:cNvPr id="865" name="TextBox 864"/>
            <p:cNvSpPr txBox="1"/>
            <p:nvPr/>
          </p:nvSpPr>
          <p:spPr>
            <a:xfrm>
              <a:off x="3505200" y="4529101"/>
              <a:ext cx="229381" cy="400110"/>
            </a:xfrm>
            <a:prstGeom prst="rect">
              <a:avLst/>
            </a:prstGeom>
            <a:noFill/>
          </p:spPr>
          <p:txBody>
            <a:bodyPr wrap="square" rtlCol="0">
              <a:spAutoFit/>
            </a:bodyPr>
            <a:lstStyle/>
            <a:p>
              <a:r>
                <a:rPr lang="tr-TR" sz="2000" dirty="0">
                  <a:solidFill>
                    <a:srgbClr val="FFFF00"/>
                  </a:solidFill>
                  <a:latin typeface="Arial" panose="020B0604020202020204" pitchFamily="34" charset="0"/>
                  <a:cs typeface="Arial" panose="020B0604020202020204" pitchFamily="34" charset="0"/>
                </a:rPr>
                <a:t>N</a:t>
              </a:r>
            </a:p>
          </p:txBody>
        </p:sp>
      </p:grpSp>
      <p:grpSp>
        <p:nvGrpSpPr>
          <p:cNvPr id="866" name="Group 865"/>
          <p:cNvGrpSpPr/>
          <p:nvPr/>
        </p:nvGrpSpPr>
        <p:grpSpPr>
          <a:xfrm>
            <a:off x="15477874" y="9448800"/>
            <a:ext cx="3876926" cy="2883407"/>
            <a:chOff x="2138040" y="1212481"/>
            <a:chExt cx="4649140" cy="3622352"/>
          </a:xfrm>
        </p:grpSpPr>
        <p:pic>
          <p:nvPicPr>
            <p:cNvPr id="867" name="Resim 3"/>
            <p:cNvPicPr>
              <a:picLocks noChangeAspect="1"/>
            </p:cNvPicPr>
            <p:nvPr/>
          </p:nvPicPr>
          <p:blipFill rotWithShape="1">
            <a:blip r:embed="rId34" cstate="print">
              <a:extLst>
                <a:ext uri="{28A0092B-C50C-407E-A947-70E740481C1C}">
                  <a14:useLocalDpi xmlns:a14="http://schemas.microsoft.com/office/drawing/2010/main" val="0"/>
                </a:ext>
              </a:extLst>
            </a:blip>
            <a:srcRect l="41905" t="26804" r="23809" b="52586"/>
            <a:stretch/>
          </p:blipFill>
          <p:spPr>
            <a:xfrm rot="5400000">
              <a:off x="3166792" y="3469403"/>
              <a:ext cx="1763488" cy="795032"/>
            </a:xfrm>
            <a:prstGeom prst="rect">
              <a:avLst/>
            </a:prstGeom>
          </p:spPr>
        </p:pic>
        <p:pic>
          <p:nvPicPr>
            <p:cNvPr id="868" name="Resim 4"/>
            <p:cNvPicPr>
              <a:picLocks noChangeAspect="1"/>
            </p:cNvPicPr>
            <p:nvPr/>
          </p:nvPicPr>
          <p:blipFill rotWithShape="1">
            <a:blip r:embed="rId35" cstate="print">
              <a:extLst>
                <a:ext uri="{28A0092B-C50C-407E-A947-70E740481C1C}">
                  <a14:useLocalDpi xmlns:a14="http://schemas.microsoft.com/office/drawing/2010/main" val="0"/>
                </a:ext>
              </a:extLst>
            </a:blip>
            <a:srcRect l="34787" t="34618" r="37615" b="49046"/>
            <a:stretch/>
          </p:blipFill>
          <p:spPr>
            <a:xfrm rot="5400000">
              <a:off x="3176264" y="1700087"/>
              <a:ext cx="1753688" cy="778475"/>
            </a:xfrm>
            <a:prstGeom prst="rect">
              <a:avLst/>
            </a:prstGeom>
          </p:spPr>
        </p:pic>
        <p:pic>
          <p:nvPicPr>
            <p:cNvPr id="869" name="Resim 5"/>
            <p:cNvPicPr>
              <a:picLocks noChangeAspect="1"/>
            </p:cNvPicPr>
            <p:nvPr/>
          </p:nvPicPr>
          <p:blipFill rotWithShape="1">
            <a:blip r:embed="rId36" cstate="print">
              <a:extLst>
                <a:ext uri="{28A0092B-C50C-407E-A947-70E740481C1C}">
                  <a14:useLocalDpi xmlns:a14="http://schemas.microsoft.com/office/drawing/2010/main" val="0"/>
                </a:ext>
              </a:extLst>
            </a:blip>
            <a:srcRect l="34787" t="50032" r="37615" b="32570"/>
            <a:stretch/>
          </p:blipFill>
          <p:spPr>
            <a:xfrm rot="5400000">
              <a:off x="4020995" y="1674776"/>
              <a:ext cx="1753688" cy="829102"/>
            </a:xfrm>
            <a:prstGeom prst="rect">
              <a:avLst/>
            </a:prstGeom>
          </p:spPr>
        </p:pic>
        <p:pic>
          <p:nvPicPr>
            <p:cNvPr id="870" name="Resim 6"/>
            <p:cNvPicPr>
              <a:picLocks noChangeAspect="1"/>
            </p:cNvPicPr>
            <p:nvPr/>
          </p:nvPicPr>
          <p:blipFill rotWithShape="1">
            <a:blip r:embed="rId37" cstate="print">
              <a:extLst>
                <a:ext uri="{BEBA8EAE-BF5A-486C-A8C5-ECC9F3942E4B}">
                  <a14:imgProps xmlns:a14="http://schemas.microsoft.com/office/drawing/2010/main">
                    <a14:imgLayer r:embed="rId38">
                      <a14:imgEffect>
                        <a14:brightnessContrast bright="40000" contrast="-40000"/>
                      </a14:imgEffect>
                    </a14:imgLayer>
                  </a14:imgProps>
                </a:ext>
                <a:ext uri="{28A0092B-C50C-407E-A947-70E740481C1C}">
                  <a14:useLocalDpi xmlns:a14="http://schemas.microsoft.com/office/drawing/2010/main" val="0"/>
                </a:ext>
              </a:extLst>
            </a:blip>
            <a:srcRect l="41905" t="46533" r="23809" b="32545"/>
            <a:stretch/>
          </p:blipFill>
          <p:spPr>
            <a:xfrm rot="5400000">
              <a:off x="4005093" y="3473609"/>
              <a:ext cx="1763488" cy="807097"/>
            </a:xfrm>
            <a:prstGeom prst="rect">
              <a:avLst/>
            </a:prstGeom>
          </p:spPr>
        </p:pic>
        <p:grpSp>
          <p:nvGrpSpPr>
            <p:cNvPr id="871" name="Grup 7"/>
            <p:cNvGrpSpPr/>
            <p:nvPr/>
          </p:nvGrpSpPr>
          <p:grpSpPr>
            <a:xfrm>
              <a:off x="2235175" y="1536544"/>
              <a:ext cx="1378078" cy="1070797"/>
              <a:chOff x="3503226" y="3364533"/>
              <a:chExt cx="1837437" cy="1427730"/>
            </a:xfrm>
          </p:grpSpPr>
          <p:grpSp>
            <p:nvGrpSpPr>
              <p:cNvPr id="928" name="Grup 8"/>
              <p:cNvGrpSpPr/>
              <p:nvPr/>
            </p:nvGrpSpPr>
            <p:grpSpPr>
              <a:xfrm rot="5400000">
                <a:off x="3644718" y="3530911"/>
                <a:ext cx="391033" cy="674017"/>
                <a:chOff x="8406902" y="4872344"/>
                <a:chExt cx="391033" cy="674017"/>
              </a:xfrm>
            </p:grpSpPr>
            <p:sp>
              <p:nvSpPr>
                <p:cNvPr id="957" name="Silindir 37"/>
                <p:cNvSpPr/>
                <p:nvPr/>
              </p:nvSpPr>
              <p:spPr>
                <a:xfrm>
                  <a:off x="8406902" y="5117537"/>
                  <a:ext cx="302383" cy="428824"/>
                </a:xfrm>
                <a:prstGeom prst="can">
                  <a:avLst/>
                </a:prstGeom>
                <a:solidFill>
                  <a:srgbClr val="C0087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58" name="Serbest Form 38"/>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29" name="Grup 9"/>
              <p:cNvGrpSpPr/>
              <p:nvPr/>
            </p:nvGrpSpPr>
            <p:grpSpPr>
              <a:xfrm rot="2075171">
                <a:off x="4018932" y="3931121"/>
                <a:ext cx="391033" cy="674017"/>
                <a:chOff x="8406902" y="4872344"/>
                <a:chExt cx="391033" cy="674017"/>
              </a:xfrm>
            </p:grpSpPr>
            <p:sp>
              <p:nvSpPr>
                <p:cNvPr id="955" name="Silindir 35"/>
                <p:cNvSpPr/>
                <p:nvPr/>
              </p:nvSpPr>
              <p:spPr>
                <a:xfrm>
                  <a:off x="8406902" y="5117537"/>
                  <a:ext cx="302383" cy="428824"/>
                </a:xfrm>
                <a:prstGeom prst="can">
                  <a:avLst/>
                </a:prstGeom>
                <a:solidFill>
                  <a:srgbClr val="C0087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56" name="Serbest Form 36"/>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30" name="Grup 10"/>
              <p:cNvGrpSpPr/>
              <p:nvPr/>
            </p:nvGrpSpPr>
            <p:grpSpPr>
              <a:xfrm rot="5400000">
                <a:off x="4088838" y="3223041"/>
                <a:ext cx="391033" cy="674017"/>
                <a:chOff x="8406902" y="4872344"/>
                <a:chExt cx="391033" cy="674017"/>
              </a:xfrm>
            </p:grpSpPr>
            <p:sp>
              <p:nvSpPr>
                <p:cNvPr id="953" name="Silindir 33"/>
                <p:cNvSpPr/>
                <p:nvPr/>
              </p:nvSpPr>
              <p:spPr>
                <a:xfrm>
                  <a:off x="8406902" y="5117537"/>
                  <a:ext cx="302383" cy="428824"/>
                </a:xfrm>
                <a:prstGeom prst="can">
                  <a:avLst/>
                </a:prstGeom>
                <a:solidFill>
                  <a:srgbClr val="C0087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54" name="Serbest Form 34"/>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31" name="Grup 11"/>
              <p:cNvGrpSpPr/>
              <p:nvPr/>
            </p:nvGrpSpPr>
            <p:grpSpPr>
              <a:xfrm rot="12605131">
                <a:off x="4694058" y="3376985"/>
                <a:ext cx="391033" cy="674017"/>
                <a:chOff x="8406902" y="4872344"/>
                <a:chExt cx="391033" cy="674017"/>
              </a:xfrm>
            </p:grpSpPr>
            <p:sp>
              <p:nvSpPr>
                <p:cNvPr id="951" name="Silindir 31"/>
                <p:cNvSpPr/>
                <p:nvPr/>
              </p:nvSpPr>
              <p:spPr>
                <a:xfrm>
                  <a:off x="8406902" y="5117537"/>
                  <a:ext cx="302383" cy="428824"/>
                </a:xfrm>
                <a:prstGeom prst="can">
                  <a:avLst/>
                </a:prstGeom>
                <a:solidFill>
                  <a:srgbClr val="C0087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52" name="Serbest Form 32"/>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932" name="Oval 931"/>
              <p:cNvSpPr/>
              <p:nvPr/>
            </p:nvSpPr>
            <p:spPr>
              <a:xfrm>
                <a:off x="4080774" y="3692114"/>
                <a:ext cx="861237" cy="839972"/>
              </a:xfrm>
              <a:prstGeom prst="ellipse">
                <a:avLst/>
              </a:prstGeom>
              <a:solidFill>
                <a:schemeClr val="accent1">
                  <a:lumMod val="60000"/>
                  <a:lumOff val="40000"/>
                </a:schemeClr>
              </a:solidFill>
              <a:scene3d>
                <a:camera prst="isometricOffAxis1Right"/>
                <a:lightRig rig="threePt" dir="t"/>
              </a:scene3d>
              <a:sp3d>
                <a:bevelT h="146050"/>
                <a:bevelB h="1143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933" name="Grup 13"/>
              <p:cNvGrpSpPr/>
              <p:nvPr/>
            </p:nvGrpSpPr>
            <p:grpSpPr>
              <a:xfrm rot="15861773">
                <a:off x="4808139" y="3786932"/>
                <a:ext cx="391031" cy="674017"/>
                <a:chOff x="8406904" y="4872344"/>
                <a:chExt cx="391031" cy="674017"/>
              </a:xfrm>
            </p:grpSpPr>
            <p:sp>
              <p:nvSpPr>
                <p:cNvPr id="949" name="Silindir 29"/>
                <p:cNvSpPr/>
                <p:nvPr/>
              </p:nvSpPr>
              <p:spPr>
                <a:xfrm>
                  <a:off x="8406904" y="5117537"/>
                  <a:ext cx="302383" cy="428824"/>
                </a:xfrm>
                <a:prstGeom prst="can">
                  <a:avLst/>
                </a:prstGeom>
                <a:solidFill>
                  <a:srgbClr val="C0087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50" name="Serbest Form 30"/>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34" name="Grup 14"/>
              <p:cNvGrpSpPr/>
              <p:nvPr/>
            </p:nvGrpSpPr>
            <p:grpSpPr>
              <a:xfrm rot="17994017">
                <a:off x="4165949" y="4259739"/>
                <a:ext cx="391031" cy="674017"/>
                <a:chOff x="8406904" y="4872344"/>
                <a:chExt cx="391031" cy="674017"/>
              </a:xfrm>
            </p:grpSpPr>
            <p:sp>
              <p:nvSpPr>
                <p:cNvPr id="947" name="Silindir 27"/>
                <p:cNvSpPr/>
                <p:nvPr/>
              </p:nvSpPr>
              <p:spPr>
                <a:xfrm>
                  <a:off x="8406904" y="5117537"/>
                  <a:ext cx="302383" cy="428824"/>
                </a:xfrm>
                <a:prstGeom prst="can">
                  <a:avLst/>
                </a:prstGeom>
                <a:solidFill>
                  <a:srgbClr val="C0087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48" name="Serbest Form 28"/>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35" name="Grup 15"/>
              <p:cNvGrpSpPr/>
              <p:nvPr/>
            </p:nvGrpSpPr>
            <p:grpSpPr>
              <a:xfrm rot="17994017">
                <a:off x="4570915" y="4186590"/>
                <a:ext cx="391031" cy="674017"/>
                <a:chOff x="8406904" y="4872344"/>
                <a:chExt cx="391031" cy="674017"/>
              </a:xfrm>
            </p:grpSpPr>
            <p:sp>
              <p:nvSpPr>
                <p:cNvPr id="945" name="Silindir 25"/>
                <p:cNvSpPr/>
                <p:nvPr/>
              </p:nvSpPr>
              <p:spPr>
                <a:xfrm>
                  <a:off x="8406904" y="5117537"/>
                  <a:ext cx="302383" cy="428824"/>
                </a:xfrm>
                <a:prstGeom prst="can">
                  <a:avLst/>
                </a:prstGeom>
                <a:solidFill>
                  <a:srgbClr val="C0087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46" name="Serbest Form 26"/>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36" name="Grup 16"/>
              <p:cNvGrpSpPr/>
              <p:nvPr/>
            </p:nvGrpSpPr>
            <p:grpSpPr>
              <a:xfrm rot="4329478">
                <a:off x="3871532" y="3601208"/>
                <a:ext cx="391031" cy="674017"/>
                <a:chOff x="8406904" y="4872344"/>
                <a:chExt cx="391031" cy="674017"/>
              </a:xfrm>
            </p:grpSpPr>
            <p:sp>
              <p:nvSpPr>
                <p:cNvPr id="943" name="Silindir 23"/>
                <p:cNvSpPr/>
                <p:nvPr/>
              </p:nvSpPr>
              <p:spPr>
                <a:xfrm>
                  <a:off x="8406904" y="5117537"/>
                  <a:ext cx="302383" cy="428824"/>
                </a:xfrm>
                <a:prstGeom prst="can">
                  <a:avLst/>
                </a:prstGeom>
                <a:solidFill>
                  <a:srgbClr val="C0087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44" name="Serbest Form 24"/>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37" name="Grup 17"/>
              <p:cNvGrpSpPr/>
              <p:nvPr/>
            </p:nvGrpSpPr>
            <p:grpSpPr>
              <a:xfrm rot="2714534">
                <a:off x="3897729" y="3920393"/>
                <a:ext cx="391031" cy="674017"/>
                <a:chOff x="8406904" y="4872344"/>
                <a:chExt cx="391031" cy="674017"/>
              </a:xfrm>
            </p:grpSpPr>
            <p:sp>
              <p:nvSpPr>
                <p:cNvPr id="941" name="Silindir 21"/>
                <p:cNvSpPr/>
                <p:nvPr/>
              </p:nvSpPr>
              <p:spPr>
                <a:xfrm>
                  <a:off x="8406904" y="5117537"/>
                  <a:ext cx="302383" cy="428824"/>
                </a:xfrm>
                <a:prstGeom prst="can">
                  <a:avLst/>
                </a:prstGeom>
                <a:solidFill>
                  <a:srgbClr val="C0087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42" name="Serbest Form 22"/>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38" name="Grup 18"/>
              <p:cNvGrpSpPr/>
              <p:nvPr/>
            </p:nvGrpSpPr>
            <p:grpSpPr>
              <a:xfrm rot="12338913">
                <a:off x="4335152" y="3623173"/>
                <a:ext cx="391031" cy="674017"/>
                <a:chOff x="8406904" y="4872344"/>
                <a:chExt cx="391031" cy="674017"/>
              </a:xfrm>
            </p:grpSpPr>
            <p:sp>
              <p:nvSpPr>
                <p:cNvPr id="939" name="Silindir 19"/>
                <p:cNvSpPr/>
                <p:nvPr/>
              </p:nvSpPr>
              <p:spPr>
                <a:xfrm>
                  <a:off x="8406904" y="5117537"/>
                  <a:ext cx="302383" cy="428824"/>
                </a:xfrm>
                <a:prstGeom prst="can">
                  <a:avLst/>
                </a:prstGeom>
                <a:solidFill>
                  <a:srgbClr val="C0087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40" name="Serbest Form 20"/>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grpSp>
          <p:nvGrpSpPr>
            <p:cNvPr id="872" name="Grup 55"/>
            <p:cNvGrpSpPr/>
            <p:nvPr/>
          </p:nvGrpSpPr>
          <p:grpSpPr>
            <a:xfrm>
              <a:off x="5454589" y="2873501"/>
              <a:ext cx="963271" cy="994801"/>
              <a:chOff x="8476296" y="1685059"/>
              <a:chExt cx="1284361" cy="1326402"/>
            </a:xfrm>
          </p:grpSpPr>
          <p:grpSp>
            <p:nvGrpSpPr>
              <p:cNvPr id="913" name="Grup 40"/>
              <p:cNvGrpSpPr/>
              <p:nvPr/>
            </p:nvGrpSpPr>
            <p:grpSpPr>
              <a:xfrm rot="703211">
                <a:off x="9369626" y="2066712"/>
                <a:ext cx="391031" cy="674017"/>
                <a:chOff x="8406904" y="4872344"/>
                <a:chExt cx="391031" cy="674017"/>
              </a:xfrm>
            </p:grpSpPr>
            <p:sp>
              <p:nvSpPr>
                <p:cNvPr id="926" name="Silindir 41"/>
                <p:cNvSpPr/>
                <p:nvPr/>
              </p:nvSpPr>
              <p:spPr>
                <a:xfrm>
                  <a:off x="8406904"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27" name="Serbest Form 42"/>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14" name="Grup 43"/>
              <p:cNvGrpSpPr/>
              <p:nvPr/>
            </p:nvGrpSpPr>
            <p:grpSpPr>
              <a:xfrm rot="20926895">
                <a:off x="8609211" y="2178003"/>
                <a:ext cx="391031" cy="674017"/>
                <a:chOff x="8406904" y="4872344"/>
                <a:chExt cx="391031" cy="674017"/>
              </a:xfrm>
            </p:grpSpPr>
            <p:sp>
              <p:nvSpPr>
                <p:cNvPr id="924" name="Silindir 44"/>
                <p:cNvSpPr/>
                <p:nvPr/>
              </p:nvSpPr>
              <p:spPr>
                <a:xfrm>
                  <a:off x="8406904"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25" name="Serbest Form 45"/>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15" name="Grup 46"/>
              <p:cNvGrpSpPr/>
              <p:nvPr/>
            </p:nvGrpSpPr>
            <p:grpSpPr>
              <a:xfrm rot="1130441">
                <a:off x="9086309" y="1685059"/>
                <a:ext cx="391031" cy="674017"/>
                <a:chOff x="8406904" y="4872344"/>
                <a:chExt cx="391031" cy="674017"/>
              </a:xfrm>
            </p:grpSpPr>
            <p:sp>
              <p:nvSpPr>
                <p:cNvPr id="922" name="Silindir 47"/>
                <p:cNvSpPr/>
                <p:nvPr/>
              </p:nvSpPr>
              <p:spPr>
                <a:xfrm>
                  <a:off x="8406904"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23" name="Serbest Form 48"/>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16" name="Grup 49"/>
              <p:cNvGrpSpPr/>
              <p:nvPr/>
            </p:nvGrpSpPr>
            <p:grpSpPr>
              <a:xfrm rot="17994017">
                <a:off x="9042498" y="2478937"/>
                <a:ext cx="391031" cy="674017"/>
                <a:chOff x="8406904" y="4872344"/>
                <a:chExt cx="391031" cy="674017"/>
              </a:xfrm>
            </p:grpSpPr>
            <p:sp>
              <p:nvSpPr>
                <p:cNvPr id="920" name="Silindir 50"/>
                <p:cNvSpPr/>
                <p:nvPr/>
              </p:nvSpPr>
              <p:spPr>
                <a:xfrm>
                  <a:off x="8406904"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21" name="Serbest Form 51"/>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17" name="Grup 52"/>
              <p:cNvGrpSpPr/>
              <p:nvPr/>
            </p:nvGrpSpPr>
            <p:grpSpPr>
              <a:xfrm rot="17994017">
                <a:off x="8617789" y="1880322"/>
                <a:ext cx="391031" cy="674017"/>
                <a:chOff x="8406904" y="4872344"/>
                <a:chExt cx="391031" cy="674017"/>
              </a:xfrm>
            </p:grpSpPr>
            <p:sp>
              <p:nvSpPr>
                <p:cNvPr id="918" name="Silindir 53"/>
                <p:cNvSpPr/>
                <p:nvPr/>
              </p:nvSpPr>
              <p:spPr>
                <a:xfrm>
                  <a:off x="8406904"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19" name="Serbest Form 54"/>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873" name="Yukarı Bükülü Ok 56"/>
            <p:cNvSpPr/>
            <p:nvPr/>
          </p:nvSpPr>
          <p:spPr>
            <a:xfrm rot="16360598">
              <a:off x="6158169" y="4078390"/>
              <a:ext cx="611976" cy="385806"/>
            </a:xfrm>
            <a:prstGeom prst="curvedUpArrow">
              <a:avLst>
                <a:gd name="adj1" fmla="val 25000"/>
                <a:gd name="adj2" fmla="val 50000"/>
                <a:gd name="adj3" fmla="val 28900"/>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874" name="Metin kutusu 57"/>
            <p:cNvSpPr txBox="1"/>
            <p:nvPr/>
          </p:nvSpPr>
          <p:spPr>
            <a:xfrm>
              <a:off x="6006625" y="4132793"/>
              <a:ext cx="780555" cy="347987"/>
            </a:xfrm>
            <a:prstGeom prst="rect">
              <a:avLst/>
            </a:prstGeom>
            <a:noFill/>
          </p:spPr>
          <p:txBody>
            <a:bodyPr wrap="square" rtlCol="0">
              <a:spAutoFit/>
            </a:bodyPr>
            <a:lstStyle/>
            <a:p>
              <a:r>
                <a:rPr lang="en-US" sz="1200" dirty="0"/>
                <a:t>Elution</a:t>
              </a:r>
            </a:p>
          </p:txBody>
        </p:sp>
        <p:grpSp>
          <p:nvGrpSpPr>
            <p:cNvPr id="875" name="Grup 74"/>
            <p:cNvGrpSpPr/>
            <p:nvPr/>
          </p:nvGrpSpPr>
          <p:grpSpPr>
            <a:xfrm>
              <a:off x="2138040" y="3341759"/>
              <a:ext cx="1378078" cy="1070797"/>
              <a:chOff x="3503226" y="3364533"/>
              <a:chExt cx="1837437" cy="1427730"/>
            </a:xfrm>
          </p:grpSpPr>
          <p:grpSp>
            <p:nvGrpSpPr>
              <p:cNvPr id="882" name="Grup 75"/>
              <p:cNvGrpSpPr/>
              <p:nvPr/>
            </p:nvGrpSpPr>
            <p:grpSpPr>
              <a:xfrm rot="5400000">
                <a:off x="3644718" y="3530911"/>
                <a:ext cx="391033" cy="674017"/>
                <a:chOff x="8406902" y="4872344"/>
                <a:chExt cx="391033" cy="674017"/>
              </a:xfrm>
            </p:grpSpPr>
            <p:sp>
              <p:nvSpPr>
                <p:cNvPr id="911" name="Silindir 104"/>
                <p:cNvSpPr/>
                <p:nvPr/>
              </p:nvSpPr>
              <p:spPr>
                <a:xfrm>
                  <a:off x="8406902"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12" name="Serbest Form 105"/>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883" name="Grup 76"/>
              <p:cNvGrpSpPr/>
              <p:nvPr/>
            </p:nvGrpSpPr>
            <p:grpSpPr>
              <a:xfrm rot="2075171">
                <a:off x="4018932" y="3931121"/>
                <a:ext cx="391033" cy="674017"/>
                <a:chOff x="8406902" y="4872344"/>
                <a:chExt cx="391033" cy="674017"/>
              </a:xfrm>
            </p:grpSpPr>
            <p:sp>
              <p:nvSpPr>
                <p:cNvPr id="909" name="Silindir 102"/>
                <p:cNvSpPr/>
                <p:nvPr/>
              </p:nvSpPr>
              <p:spPr>
                <a:xfrm>
                  <a:off x="8406902"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10" name="Serbest Form 103"/>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884" name="Grup 77"/>
              <p:cNvGrpSpPr/>
              <p:nvPr/>
            </p:nvGrpSpPr>
            <p:grpSpPr>
              <a:xfrm rot="5400000">
                <a:off x="4088838" y="3223041"/>
                <a:ext cx="391033" cy="674017"/>
                <a:chOff x="8406902" y="4872344"/>
                <a:chExt cx="391033" cy="674017"/>
              </a:xfrm>
            </p:grpSpPr>
            <p:sp>
              <p:nvSpPr>
                <p:cNvPr id="907" name="Silindir 100"/>
                <p:cNvSpPr/>
                <p:nvPr/>
              </p:nvSpPr>
              <p:spPr>
                <a:xfrm>
                  <a:off x="8406902"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8" name="Serbest Form 101"/>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885" name="Grup 78"/>
              <p:cNvGrpSpPr/>
              <p:nvPr/>
            </p:nvGrpSpPr>
            <p:grpSpPr>
              <a:xfrm rot="12605131">
                <a:off x="4694058" y="3376985"/>
                <a:ext cx="391033" cy="674017"/>
                <a:chOff x="8406902" y="4872344"/>
                <a:chExt cx="391033" cy="674017"/>
              </a:xfrm>
            </p:grpSpPr>
            <p:sp>
              <p:nvSpPr>
                <p:cNvPr id="905" name="Silindir 98"/>
                <p:cNvSpPr/>
                <p:nvPr/>
              </p:nvSpPr>
              <p:spPr>
                <a:xfrm>
                  <a:off x="8406902"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6" name="Serbest Form 99"/>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886" name="Oval 885"/>
              <p:cNvSpPr/>
              <p:nvPr/>
            </p:nvSpPr>
            <p:spPr>
              <a:xfrm>
                <a:off x="4080774" y="3692114"/>
                <a:ext cx="861237" cy="839972"/>
              </a:xfrm>
              <a:prstGeom prst="ellipse">
                <a:avLst/>
              </a:prstGeom>
              <a:solidFill>
                <a:schemeClr val="accent1">
                  <a:lumMod val="60000"/>
                  <a:lumOff val="40000"/>
                </a:schemeClr>
              </a:solidFill>
              <a:scene3d>
                <a:camera prst="isometricOffAxis1Right"/>
                <a:lightRig rig="threePt" dir="t"/>
              </a:scene3d>
              <a:sp3d>
                <a:bevelT h="146050"/>
                <a:bevelB h="1143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887" name="Grup 80"/>
              <p:cNvGrpSpPr/>
              <p:nvPr/>
            </p:nvGrpSpPr>
            <p:grpSpPr>
              <a:xfrm rot="15861773">
                <a:off x="4808139" y="3786932"/>
                <a:ext cx="391031" cy="674017"/>
                <a:chOff x="8406904" y="4872344"/>
                <a:chExt cx="391031" cy="674017"/>
              </a:xfrm>
            </p:grpSpPr>
            <p:sp>
              <p:nvSpPr>
                <p:cNvPr id="903" name="Silindir 96"/>
                <p:cNvSpPr/>
                <p:nvPr/>
              </p:nvSpPr>
              <p:spPr>
                <a:xfrm>
                  <a:off x="8406904"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4" name="Serbest Form 97"/>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888" name="Grup 81"/>
              <p:cNvGrpSpPr/>
              <p:nvPr/>
            </p:nvGrpSpPr>
            <p:grpSpPr>
              <a:xfrm rot="17994017">
                <a:off x="4165949" y="4259739"/>
                <a:ext cx="391031" cy="674017"/>
                <a:chOff x="8406904" y="4872344"/>
                <a:chExt cx="391031" cy="674017"/>
              </a:xfrm>
            </p:grpSpPr>
            <p:sp>
              <p:nvSpPr>
                <p:cNvPr id="901" name="Silindir 94"/>
                <p:cNvSpPr/>
                <p:nvPr/>
              </p:nvSpPr>
              <p:spPr>
                <a:xfrm>
                  <a:off x="8406904"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2" name="Serbest Form 95"/>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889" name="Grup 82"/>
              <p:cNvGrpSpPr/>
              <p:nvPr/>
            </p:nvGrpSpPr>
            <p:grpSpPr>
              <a:xfrm rot="17994017">
                <a:off x="4570915" y="4186590"/>
                <a:ext cx="391031" cy="674017"/>
                <a:chOff x="8406904" y="4872344"/>
                <a:chExt cx="391031" cy="674017"/>
              </a:xfrm>
            </p:grpSpPr>
            <p:sp>
              <p:nvSpPr>
                <p:cNvPr id="899" name="Silindir 92"/>
                <p:cNvSpPr/>
                <p:nvPr/>
              </p:nvSpPr>
              <p:spPr>
                <a:xfrm>
                  <a:off x="8406904"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0" name="Serbest Form 93"/>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890" name="Grup 83"/>
              <p:cNvGrpSpPr/>
              <p:nvPr/>
            </p:nvGrpSpPr>
            <p:grpSpPr>
              <a:xfrm rot="4329478">
                <a:off x="3871532" y="3601208"/>
                <a:ext cx="391031" cy="674017"/>
                <a:chOff x="8406904" y="4872344"/>
                <a:chExt cx="391031" cy="674017"/>
              </a:xfrm>
            </p:grpSpPr>
            <p:sp>
              <p:nvSpPr>
                <p:cNvPr id="897" name="Silindir 90"/>
                <p:cNvSpPr/>
                <p:nvPr/>
              </p:nvSpPr>
              <p:spPr>
                <a:xfrm>
                  <a:off x="8406904"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98" name="Serbest Form 91"/>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891" name="Grup 84"/>
              <p:cNvGrpSpPr/>
              <p:nvPr/>
            </p:nvGrpSpPr>
            <p:grpSpPr>
              <a:xfrm rot="2714534">
                <a:off x="3897729" y="3920393"/>
                <a:ext cx="391031" cy="674017"/>
                <a:chOff x="8406904" y="4872344"/>
                <a:chExt cx="391031" cy="674017"/>
              </a:xfrm>
            </p:grpSpPr>
            <p:sp>
              <p:nvSpPr>
                <p:cNvPr id="895" name="Silindir 88"/>
                <p:cNvSpPr/>
                <p:nvPr/>
              </p:nvSpPr>
              <p:spPr>
                <a:xfrm>
                  <a:off x="8406904"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96" name="Serbest Form 89"/>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892" name="Grup 85"/>
              <p:cNvGrpSpPr/>
              <p:nvPr/>
            </p:nvGrpSpPr>
            <p:grpSpPr>
              <a:xfrm rot="12338913">
                <a:off x="4335152" y="3623173"/>
                <a:ext cx="391031" cy="674017"/>
                <a:chOff x="8406904" y="4872344"/>
                <a:chExt cx="391031" cy="674017"/>
              </a:xfrm>
            </p:grpSpPr>
            <p:sp>
              <p:nvSpPr>
                <p:cNvPr id="893" name="Silindir 86"/>
                <p:cNvSpPr/>
                <p:nvPr/>
              </p:nvSpPr>
              <p:spPr>
                <a:xfrm>
                  <a:off x="8406904" y="5117537"/>
                  <a:ext cx="302383" cy="428824"/>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94" name="Serbest Form 87"/>
                <p:cNvSpPr/>
                <p:nvPr/>
              </p:nvSpPr>
              <p:spPr>
                <a:xfrm>
                  <a:off x="8633043" y="4872344"/>
                  <a:ext cx="164892" cy="299803"/>
                </a:xfrm>
                <a:custGeom>
                  <a:avLst/>
                  <a:gdLst>
                    <a:gd name="connsiteX0" fmla="*/ 0 w 134911"/>
                    <a:gd name="connsiteY0" fmla="*/ 239843 h 239843"/>
                    <a:gd name="connsiteX1" fmla="*/ 44970 w 134911"/>
                    <a:gd name="connsiteY1" fmla="*/ 89941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89941 w 134911"/>
                    <a:gd name="connsiteY2" fmla="*/ 74951 h 239843"/>
                    <a:gd name="connsiteX3" fmla="*/ 134911 w 134911"/>
                    <a:gd name="connsiteY3" fmla="*/ 0 h 239843"/>
                    <a:gd name="connsiteX0" fmla="*/ 0 w 134911"/>
                    <a:gd name="connsiteY0" fmla="*/ 239843 h 239843"/>
                    <a:gd name="connsiteX1" fmla="*/ 79768 w 134911"/>
                    <a:gd name="connsiteY1" fmla="*/ 132472 h 239843"/>
                    <a:gd name="connsiteX2" fmla="*/ 116039 w 134911"/>
                    <a:gd name="connsiteY2" fmla="*/ 125988 h 239843"/>
                    <a:gd name="connsiteX3" fmla="*/ 134911 w 134911"/>
                    <a:gd name="connsiteY3" fmla="*/ 0 h 239843"/>
                    <a:gd name="connsiteX0" fmla="*/ 0 w 134911"/>
                    <a:gd name="connsiteY0" fmla="*/ 239843 h 239843"/>
                    <a:gd name="connsiteX1" fmla="*/ 79768 w 134911"/>
                    <a:gd name="connsiteY1" fmla="*/ 132472 h 239843"/>
                    <a:gd name="connsiteX2" fmla="*/ 20346 w 134911"/>
                    <a:gd name="connsiteY2" fmla="*/ 57940 h 239843"/>
                    <a:gd name="connsiteX3" fmla="*/ 134911 w 134911"/>
                    <a:gd name="connsiteY3" fmla="*/ 0 h 239843"/>
                  </a:gdLst>
                  <a:ahLst/>
                  <a:cxnLst>
                    <a:cxn ang="0">
                      <a:pos x="connsiteX0" y="connsiteY0"/>
                    </a:cxn>
                    <a:cxn ang="0">
                      <a:pos x="connsiteX1" y="connsiteY1"/>
                    </a:cxn>
                    <a:cxn ang="0">
                      <a:pos x="connsiteX2" y="connsiteY2"/>
                    </a:cxn>
                    <a:cxn ang="0">
                      <a:pos x="connsiteX3" y="connsiteY3"/>
                    </a:cxn>
                  </a:cxnLst>
                  <a:rect l="l" t="t" r="r" b="b"/>
                  <a:pathLst>
                    <a:path w="134911" h="239843">
                      <a:moveTo>
                        <a:pt x="0" y="239843"/>
                      </a:moveTo>
                      <a:cubicBezTo>
                        <a:pt x="7734" y="177968"/>
                        <a:pt x="76377" y="162789"/>
                        <a:pt x="79768" y="132472"/>
                      </a:cubicBezTo>
                      <a:cubicBezTo>
                        <a:pt x="83159" y="102155"/>
                        <a:pt x="5356" y="62937"/>
                        <a:pt x="20346" y="57940"/>
                      </a:cubicBezTo>
                      <a:cubicBezTo>
                        <a:pt x="56524" y="3673"/>
                        <a:pt x="111864" y="46095"/>
                        <a:pt x="134911"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876" name="Silindir 106"/>
            <p:cNvSpPr/>
            <p:nvPr/>
          </p:nvSpPr>
          <p:spPr>
            <a:xfrm rot="12338913">
              <a:off x="2979294" y="3673488"/>
              <a:ext cx="226787" cy="321618"/>
            </a:xfrm>
            <a:prstGeom prst="can">
              <a:avLst/>
            </a:prstGeom>
            <a:solidFill>
              <a:srgbClr val="C00871">
                <a:alpha val="77000"/>
              </a:srgbClr>
            </a:solidFill>
            <a:ln>
              <a:noFill/>
            </a:ln>
            <a:effectLst>
              <a:glow rad="228600">
                <a:srgbClr val="C0087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77" name="Oval 876"/>
            <p:cNvSpPr/>
            <p:nvPr/>
          </p:nvSpPr>
          <p:spPr>
            <a:xfrm>
              <a:off x="5507464" y="4204854"/>
              <a:ext cx="645928" cy="629979"/>
            </a:xfrm>
            <a:prstGeom prst="ellipse">
              <a:avLst/>
            </a:prstGeom>
            <a:solidFill>
              <a:schemeClr val="accent1">
                <a:lumMod val="60000"/>
                <a:lumOff val="40000"/>
              </a:schemeClr>
            </a:solidFill>
            <a:scene3d>
              <a:camera prst="isometricOffAxis1Right"/>
              <a:lightRig rig="threePt" dir="t"/>
            </a:scene3d>
            <a:sp3d>
              <a:bevelT h="146050"/>
              <a:bevelB h="1143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878" name="Grup 110"/>
            <p:cNvGrpSpPr/>
            <p:nvPr/>
          </p:nvGrpSpPr>
          <p:grpSpPr>
            <a:xfrm>
              <a:off x="5112794" y="2226956"/>
              <a:ext cx="1147322" cy="711157"/>
              <a:chOff x="6817058" y="1826274"/>
              <a:chExt cx="1529762" cy="948209"/>
            </a:xfrm>
          </p:grpSpPr>
          <p:sp>
            <p:nvSpPr>
              <p:cNvPr id="880" name="Şimşek İşareti 108"/>
              <p:cNvSpPr/>
              <p:nvPr/>
            </p:nvSpPr>
            <p:spPr>
              <a:xfrm rot="4624149">
                <a:off x="6995677" y="1647655"/>
                <a:ext cx="948209" cy="1305448"/>
              </a:xfrm>
              <a:prstGeom prst="lightningBolt">
                <a:avLst/>
              </a:prstGeom>
              <a:gradFill>
                <a:gsLst>
                  <a:gs pos="16000">
                    <a:srgbClr val="7030A0"/>
                  </a:gs>
                  <a:gs pos="68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ln>
                <a:solidFill>
                  <a:schemeClr val="accent1">
                    <a:shade val="50000"/>
                    <a:alpha val="97000"/>
                  </a:schemeClr>
                </a:solidFill>
              </a:ln>
              <a:effectLst>
                <a:glow rad="228600">
                  <a:srgbClr val="7030A0">
                    <a:alpha val="40000"/>
                  </a:srgbClr>
                </a:glow>
                <a:reflection stA="32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81" name="Metin kutusu 109"/>
              <p:cNvSpPr txBox="1"/>
              <p:nvPr/>
            </p:nvSpPr>
            <p:spPr>
              <a:xfrm>
                <a:off x="7582737" y="1842270"/>
                <a:ext cx="764083" cy="400109"/>
              </a:xfrm>
              <a:prstGeom prst="rect">
                <a:avLst/>
              </a:prstGeom>
              <a:noFill/>
            </p:spPr>
            <p:txBody>
              <a:bodyPr wrap="square" rtlCol="0">
                <a:spAutoFit/>
              </a:bodyPr>
              <a:lstStyle/>
              <a:p>
                <a:r>
                  <a:rPr lang="en-US" sz="1350" dirty="0"/>
                  <a:t>UV</a:t>
                </a:r>
              </a:p>
            </p:txBody>
          </p:sp>
        </p:grpSp>
        <p:sp>
          <p:nvSpPr>
            <p:cNvPr id="879" name="Metin kutusu 113"/>
            <p:cNvSpPr txBox="1"/>
            <p:nvPr/>
          </p:nvSpPr>
          <p:spPr>
            <a:xfrm>
              <a:off x="5486400" y="4362866"/>
              <a:ext cx="642254" cy="347987"/>
            </a:xfrm>
            <a:prstGeom prst="rect">
              <a:avLst/>
            </a:prstGeom>
            <a:noFill/>
          </p:spPr>
          <p:txBody>
            <a:bodyPr wrap="square" rtlCol="0">
              <a:spAutoFit/>
            </a:bodyPr>
            <a:lstStyle/>
            <a:p>
              <a:r>
                <a:rPr lang="en-US" sz="1200" dirty="0"/>
                <a:t>SiO</a:t>
              </a:r>
              <a:r>
                <a:rPr lang="en-US" sz="1200" baseline="-25000" dirty="0"/>
                <a:t>2</a:t>
              </a:r>
              <a:endParaRPr lang="en-US" sz="1350" baseline="-25000" dirty="0"/>
            </a:p>
          </p:txBody>
        </p:sp>
      </p:grpSp>
      <p:pic>
        <p:nvPicPr>
          <p:cNvPr id="971" name="Picture 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88331" y="24536400"/>
            <a:ext cx="5964869" cy="1271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4495" y="37531119"/>
            <a:ext cx="29723009" cy="2092881"/>
          </a:xfrm>
          <a:prstGeom prst="rect">
            <a:avLst/>
          </a:prstGeom>
        </p:spPr>
        <p:txBody>
          <a:bodyPr wrap="square">
            <a:spAutoFit/>
          </a:bodyPr>
          <a:lstStyle/>
          <a:p>
            <a:pPr algn="just"/>
            <a:r>
              <a:rPr lang="tr-TR" sz="2600" dirty="0"/>
              <a:t>	Our study shows the synthesis of silica nanoparticle synthesis by the fusion constructs of the fluorescent proteins. R5 is one of the seven processed end products of the natural silaffin protein from </a:t>
            </a:r>
            <a:r>
              <a:rPr lang="tr-TR" sz="2600" i="1" dirty="0"/>
              <a:t>C. fusiformis</a:t>
            </a:r>
            <a:r>
              <a:rPr lang="tr-TR" sz="2600" dirty="0"/>
              <a:t> and used as a bifunctional tag, both to purify the protein crude extract and to synthesize silica nanoparticles. We have shown that fusion of silica binding tags to a palette of FPs can results in successful synthesis of encapsulated silica-FP biohybrids. Excitation-emission spectra of FPs does not significantly change after silica addition. </a:t>
            </a:r>
          </a:p>
          <a:p>
            <a:pPr algn="just"/>
            <a:r>
              <a:rPr lang="tr-TR" sz="2600" dirty="0"/>
              <a:t>	We also show that the particle size can be controlled by changing the concentration of FPs added to the reaction mixture without changing any of other parameters. We expect that the  modified fluorescent protein - silica conjugates can display better fluorescence characteristics than the classical FPs used in many areas of the biology. </a:t>
            </a:r>
          </a:p>
        </p:txBody>
      </p:sp>
      <p:pic>
        <p:nvPicPr>
          <p:cNvPr id="972" name="Picture 2" descr="C:\Users\TNT\Desktop\Data 1.tif"/>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1138541" y="9395874"/>
            <a:ext cx="4349131" cy="2796126"/>
          </a:xfrm>
          <a:prstGeom prst="rect">
            <a:avLst/>
          </a:prstGeom>
          <a:noFill/>
          <a:extLst>
            <a:ext uri="{909E8E84-426E-40DD-AFC4-6F175D3DCCD1}">
              <a14:hiddenFill xmlns:a14="http://schemas.microsoft.com/office/drawing/2010/main">
                <a:solidFill>
                  <a:srgbClr val="FFFFFF"/>
                </a:solidFill>
              </a14:hiddenFill>
            </a:ext>
          </a:extLst>
        </p:spPr>
      </p:pic>
      <p:pic>
        <p:nvPicPr>
          <p:cNvPr id="973" name="Picture 4" descr="C:\Users\TNT\Desktop\Data 3.tif"/>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25532297" y="9411840"/>
            <a:ext cx="4230909" cy="30128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5117" y="26365200"/>
            <a:ext cx="6329083" cy="646331"/>
          </a:xfrm>
          <a:prstGeom prst="rect">
            <a:avLst/>
          </a:prstGeom>
          <a:noFill/>
        </p:spPr>
        <p:txBody>
          <a:bodyPr wrap="square" rtlCol="0">
            <a:spAutoFit/>
          </a:bodyPr>
          <a:lstStyle/>
          <a:p>
            <a:r>
              <a:rPr lang="tr-TR" sz="1800" b="1" i="1" dirty="0" err="1"/>
              <a:t>Figure</a:t>
            </a:r>
            <a:r>
              <a:rPr lang="tr-TR" sz="1800" b="1" i="1" dirty="0"/>
              <a:t> 3:</a:t>
            </a:r>
            <a:r>
              <a:rPr lang="tr-TR" sz="1800" dirty="0"/>
              <a:t> </a:t>
            </a:r>
            <a:r>
              <a:rPr lang="tr-TR" sz="1800" dirty="0" err="1"/>
              <a:t>Genetic</a:t>
            </a:r>
            <a:r>
              <a:rPr lang="tr-TR" sz="1800" dirty="0"/>
              <a:t> model showing the positioning of functional genetic parts.</a:t>
            </a:r>
          </a:p>
        </p:txBody>
      </p:sp>
      <p:grpSp>
        <p:nvGrpSpPr>
          <p:cNvPr id="12" name="Group 11"/>
          <p:cNvGrpSpPr/>
          <p:nvPr/>
        </p:nvGrpSpPr>
        <p:grpSpPr>
          <a:xfrm>
            <a:off x="15087600" y="25089683"/>
            <a:ext cx="6248400" cy="4552117"/>
            <a:chOff x="14716970" y="25353881"/>
            <a:chExt cx="4884708" cy="3816539"/>
          </a:xfrm>
        </p:grpSpPr>
        <p:pic>
          <p:nvPicPr>
            <p:cNvPr id="1035" name="Resim 8" descr="Description: 1875 uM silica histogram"/>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4749346" y="25353881"/>
              <a:ext cx="24003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Resim 7" descr="Description: 9375 uM silica histogram"/>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7201378" y="25353881"/>
              <a:ext cx="24003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Resim 6" descr="Description: Description: C:\Users\TNT\AppData\Local\Microsoft\Windows\INetCache\Content.Word\80uM silica histogram.tif"/>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4716970" y="27341464"/>
              <a:ext cx="23907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Resim 5" descr="Description: 10uM silica histogram"/>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17201378" y="27341620"/>
              <a:ext cx="2400300" cy="18288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12"/>
          <p:cNvSpPr>
            <a:spLocks noChangeArrowheads="1"/>
          </p:cNvSpPr>
          <p:nvPr/>
        </p:nvSpPr>
        <p:spPr bwMode="auto">
          <a:xfrm>
            <a:off x="0" y="0"/>
            <a:ext cx="3017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Rectangle 13"/>
          <p:cNvSpPr>
            <a:spLocks noChangeArrowheads="1"/>
          </p:cNvSpPr>
          <p:nvPr/>
        </p:nvSpPr>
        <p:spPr bwMode="auto">
          <a:xfrm>
            <a:off x="0" y="4114800"/>
            <a:ext cx="3017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4"/>
          <p:cNvSpPr>
            <a:spLocks noChangeArrowheads="1"/>
          </p:cNvSpPr>
          <p:nvPr/>
        </p:nvSpPr>
        <p:spPr bwMode="auto">
          <a:xfrm>
            <a:off x="0" y="7772400"/>
            <a:ext cx="3017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pic>
        <p:nvPicPr>
          <p:cNvPr id="1039" name="Picture 15" descr="S4"/>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1793200" y="24688800"/>
            <a:ext cx="7645757" cy="329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6" descr="s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38989" y="31927800"/>
            <a:ext cx="6495211" cy="412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781800" y="26328469"/>
            <a:ext cx="7740327" cy="646331"/>
          </a:xfrm>
          <a:prstGeom prst="rect">
            <a:avLst/>
          </a:prstGeom>
          <a:noFill/>
        </p:spPr>
        <p:txBody>
          <a:bodyPr wrap="square" rtlCol="0">
            <a:spAutoFit/>
          </a:bodyPr>
          <a:lstStyle/>
          <a:p>
            <a:r>
              <a:rPr lang="tr-TR" sz="1800" b="1" i="1" dirty="0"/>
              <a:t>Figure 4: </a:t>
            </a:r>
            <a:r>
              <a:rPr lang="tr-TR" sz="1800" dirty="0"/>
              <a:t>Riboregulator system that is upstream to the FP expression unit. </a:t>
            </a:r>
          </a:p>
          <a:p>
            <a:r>
              <a:rPr lang="tr-TR" sz="1800" dirty="0"/>
              <a:t> (Left). Genetic map of designed construct R5GFP (right).</a:t>
            </a:r>
          </a:p>
        </p:txBody>
      </p:sp>
      <p:pic>
        <p:nvPicPr>
          <p:cNvPr id="1042" name="Picture 18" descr="C:\Users\TNT\SkyDrive\Resimler\Ekran Görüntüleri\2017-05-17 (1).png"/>
          <p:cNvPicPr>
            <a:picLocks noChangeAspect="1" noChangeArrowheads="1"/>
          </p:cNvPicPr>
          <p:nvPr/>
        </p:nvPicPr>
        <p:blipFill rotWithShape="1">
          <a:blip r:embed="rId48" cstate="print">
            <a:extLst>
              <a:ext uri="{28A0092B-C50C-407E-A947-70E740481C1C}">
                <a14:useLocalDpi xmlns:a14="http://schemas.microsoft.com/office/drawing/2010/main" val="0"/>
              </a:ext>
            </a:extLst>
          </a:blip>
          <a:srcRect l="57807" t="18716" r="3063" b="11729"/>
          <a:stretch/>
        </p:blipFill>
        <p:spPr bwMode="auto">
          <a:xfrm>
            <a:off x="11201400" y="23596456"/>
            <a:ext cx="2740337" cy="27398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136600" y="19354800"/>
            <a:ext cx="3792540" cy="4893647"/>
          </a:xfrm>
          <a:prstGeom prst="rect">
            <a:avLst/>
          </a:prstGeom>
          <a:noFill/>
        </p:spPr>
        <p:txBody>
          <a:bodyPr wrap="square" rtlCol="0">
            <a:spAutoFit/>
          </a:bodyPr>
          <a:lstStyle/>
          <a:p>
            <a:pPr algn="just"/>
            <a:r>
              <a:rPr lang="tr-TR" sz="2400" dirty="0"/>
              <a:t>The synthesis of silica nanoparticles were performed by modified Ströber process, where the positively charged molecule is replaced by the purified protein.</a:t>
            </a:r>
          </a:p>
          <a:p>
            <a:pPr algn="just"/>
            <a:r>
              <a:rPr lang="tr-TR" sz="2400" dirty="0"/>
              <a:t>Triple washed samples that are having the 25 uM of TMOS and 20 uM of modified protein produced the best results for synthesis. </a:t>
            </a:r>
          </a:p>
        </p:txBody>
      </p:sp>
      <p:pic>
        <p:nvPicPr>
          <p:cNvPr id="974" name="Resim 1" descr="Description: Cell viability assay 051016"/>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24323625" y="30708600"/>
            <a:ext cx="5325281" cy="3678686"/>
          </a:xfrm>
          <a:prstGeom prst="rect">
            <a:avLst/>
          </a:prstGeom>
          <a:noFill/>
          <a:ln>
            <a:noFill/>
          </a:ln>
        </p:spPr>
      </p:pic>
      <p:pic>
        <p:nvPicPr>
          <p:cNvPr id="975" name="Picture 2" descr="C:\Users\TNT\Desktop\biorad 2017-04-03 17hr 33min.tif"/>
          <p:cNvPicPr>
            <a:picLocks noChangeAspect="1" noChangeArrowheads="1"/>
          </p:cNvPicPr>
          <p:nvPr/>
        </p:nvPicPr>
        <p:blipFill rotWithShape="1">
          <a:blip r:embed="rId50" cstate="print">
            <a:extLst>
              <a:ext uri="{28A0092B-C50C-407E-A947-70E740481C1C}">
                <a14:useLocalDpi xmlns:a14="http://schemas.microsoft.com/office/drawing/2010/main" val="0"/>
              </a:ext>
            </a:extLst>
          </a:blip>
          <a:srcRect t="17651" r="31566" b="35488"/>
          <a:stretch/>
        </p:blipFill>
        <p:spPr bwMode="auto">
          <a:xfrm>
            <a:off x="15239463" y="13639800"/>
            <a:ext cx="3376197" cy="1726951"/>
          </a:xfrm>
          <a:prstGeom prst="rect">
            <a:avLst/>
          </a:prstGeom>
          <a:noFill/>
          <a:extLst>
            <a:ext uri="{909E8E84-426E-40DD-AFC4-6F175D3DCCD1}">
              <a14:hiddenFill xmlns:a14="http://schemas.microsoft.com/office/drawing/2010/main">
                <a:solidFill>
                  <a:srgbClr val="FFFFFF"/>
                </a:solidFill>
              </a14:hiddenFill>
            </a:ext>
          </a:extLst>
        </p:spPr>
      </p:pic>
      <p:pic>
        <p:nvPicPr>
          <p:cNvPr id="976" name="Picture 3" descr="C:\Users\TNT\Desktop\biorad 2017-04-03 17hr 35min.tif"/>
          <p:cNvPicPr>
            <a:picLocks noChangeAspect="1" noChangeArrowheads="1"/>
          </p:cNvPicPr>
          <p:nvPr/>
        </p:nvPicPr>
        <p:blipFill rotWithShape="1">
          <a:blip r:embed="rId51" cstate="print">
            <a:extLst>
              <a:ext uri="{28A0092B-C50C-407E-A947-70E740481C1C}">
                <a14:useLocalDpi xmlns:a14="http://schemas.microsoft.com/office/drawing/2010/main" val="0"/>
              </a:ext>
            </a:extLst>
          </a:blip>
          <a:srcRect l="2414" t="10379" r="7811" b="44127"/>
          <a:stretch/>
        </p:blipFill>
        <p:spPr bwMode="auto">
          <a:xfrm>
            <a:off x="15243443" y="15544800"/>
            <a:ext cx="4437169" cy="16796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630399" y="17184469"/>
            <a:ext cx="6267741" cy="646331"/>
          </a:xfrm>
          <a:prstGeom prst="rect">
            <a:avLst/>
          </a:prstGeom>
          <a:noFill/>
        </p:spPr>
        <p:txBody>
          <a:bodyPr wrap="square" rtlCol="0">
            <a:spAutoFit/>
          </a:bodyPr>
          <a:lstStyle/>
          <a:p>
            <a:pPr algn="just"/>
            <a:r>
              <a:rPr lang="tr-TR" sz="1800" b="1" i="1" dirty="0" err="1"/>
              <a:t>Figure</a:t>
            </a:r>
            <a:r>
              <a:rPr lang="tr-TR" sz="1800" b="1" i="1" dirty="0"/>
              <a:t> 8: </a:t>
            </a:r>
            <a:r>
              <a:rPr lang="tr-TR" sz="1800" dirty="0" err="1"/>
              <a:t>Comparison</a:t>
            </a:r>
            <a:r>
              <a:rPr lang="tr-TR" sz="1800" dirty="0"/>
              <a:t> of purification methods. Lower panel </a:t>
            </a:r>
            <a:r>
              <a:rPr lang="tr-TR" sz="1800" dirty="0" err="1"/>
              <a:t>silica</a:t>
            </a:r>
            <a:r>
              <a:rPr lang="tr-TR" sz="1800" dirty="0"/>
              <a:t> </a:t>
            </a:r>
            <a:r>
              <a:rPr lang="tr-TR" sz="1800" dirty="0" err="1"/>
              <a:t>purification</a:t>
            </a:r>
            <a:r>
              <a:rPr lang="tr-TR" sz="1800" dirty="0"/>
              <a:t>, upper panel histidine purification kit.</a:t>
            </a:r>
          </a:p>
        </p:txBody>
      </p:sp>
      <p:sp>
        <p:nvSpPr>
          <p:cNvPr id="14" name="TextBox 13"/>
          <p:cNvSpPr txBox="1"/>
          <p:nvPr/>
        </p:nvSpPr>
        <p:spPr>
          <a:xfrm>
            <a:off x="15163800" y="16331625"/>
            <a:ext cx="412292" cy="584775"/>
          </a:xfrm>
          <a:prstGeom prst="rect">
            <a:avLst/>
          </a:prstGeom>
          <a:noFill/>
        </p:spPr>
        <p:txBody>
          <a:bodyPr wrap="none" rtlCol="0">
            <a:spAutoFit/>
          </a:bodyPr>
          <a:lstStyle/>
          <a:p>
            <a:r>
              <a:rPr lang="tr-TR" sz="1600" dirty="0"/>
              <a:t>35</a:t>
            </a:r>
          </a:p>
          <a:p>
            <a:r>
              <a:rPr lang="tr-TR" sz="1600" dirty="0"/>
              <a:t>25</a:t>
            </a:r>
          </a:p>
        </p:txBody>
      </p:sp>
      <p:sp>
        <p:nvSpPr>
          <p:cNvPr id="977" name="TextBox 976"/>
          <p:cNvSpPr txBox="1"/>
          <p:nvPr/>
        </p:nvSpPr>
        <p:spPr>
          <a:xfrm>
            <a:off x="15011400" y="14478000"/>
            <a:ext cx="412292" cy="584775"/>
          </a:xfrm>
          <a:prstGeom prst="rect">
            <a:avLst/>
          </a:prstGeom>
          <a:noFill/>
        </p:spPr>
        <p:txBody>
          <a:bodyPr wrap="none" rtlCol="0">
            <a:spAutoFit/>
          </a:bodyPr>
          <a:lstStyle/>
          <a:p>
            <a:r>
              <a:rPr lang="tr-TR" sz="1600" dirty="0"/>
              <a:t>35</a:t>
            </a:r>
          </a:p>
          <a:p>
            <a:r>
              <a:rPr lang="tr-TR" sz="1600" dirty="0"/>
              <a:t>25</a:t>
            </a:r>
          </a:p>
        </p:txBody>
      </p:sp>
      <p:sp>
        <p:nvSpPr>
          <p:cNvPr id="15" name="Rectangle 14"/>
          <p:cNvSpPr/>
          <p:nvPr/>
        </p:nvSpPr>
        <p:spPr bwMode="auto">
          <a:xfrm>
            <a:off x="15621001" y="14710024"/>
            <a:ext cx="2994660" cy="22517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658938" rtl="0" eaLnBrk="0" fontAlgn="base" latinLnBrk="0" hangingPunct="0">
              <a:lnSpc>
                <a:spcPct val="100000"/>
              </a:lnSpc>
              <a:spcBef>
                <a:spcPct val="0"/>
              </a:spcBef>
              <a:spcAft>
                <a:spcPct val="0"/>
              </a:spcAft>
              <a:buClrTx/>
              <a:buSzTx/>
              <a:buFontTx/>
              <a:buNone/>
              <a:tabLst/>
            </a:pPr>
            <a:endParaRPr kumimoji="0" lang="tr-TR" sz="4400" b="0" i="0" u="none" strike="noStrike" cap="none" normalizeH="0" baseline="0">
              <a:ln>
                <a:noFill/>
              </a:ln>
              <a:solidFill>
                <a:schemeClr val="tx1"/>
              </a:solidFill>
              <a:effectLst/>
              <a:latin typeface="Arial" charset="0"/>
              <a:ea typeface="ヒラギノ角ゴ Pro W3" pitchFamily="48" charset="-128"/>
            </a:endParaRPr>
          </a:p>
        </p:txBody>
      </p:sp>
      <p:sp>
        <p:nvSpPr>
          <p:cNvPr id="978" name="Rectangle 977"/>
          <p:cNvSpPr/>
          <p:nvPr/>
        </p:nvSpPr>
        <p:spPr bwMode="auto">
          <a:xfrm>
            <a:off x="15669933" y="16535399"/>
            <a:ext cx="4065867" cy="26021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658938" rtl="0" eaLnBrk="0" fontAlgn="base" latinLnBrk="0" hangingPunct="0">
              <a:lnSpc>
                <a:spcPct val="100000"/>
              </a:lnSpc>
              <a:spcBef>
                <a:spcPct val="0"/>
              </a:spcBef>
              <a:spcAft>
                <a:spcPct val="0"/>
              </a:spcAft>
              <a:buClrTx/>
              <a:buSzTx/>
              <a:buFontTx/>
              <a:buNone/>
              <a:tabLst/>
            </a:pPr>
            <a:endParaRPr kumimoji="0" lang="tr-TR" sz="4400" b="0" i="0" u="none" strike="noStrike" cap="none" normalizeH="0" baseline="0">
              <a:ln>
                <a:noFill/>
              </a:ln>
              <a:solidFill>
                <a:schemeClr val="tx1"/>
              </a:solidFill>
              <a:effectLst/>
              <a:latin typeface="Arial" charset="0"/>
              <a:ea typeface="ヒラギノ角ゴ Pro W3" pitchFamily="48" charset="-128"/>
            </a:endParaRPr>
          </a:p>
        </p:txBody>
      </p:sp>
      <p:sp>
        <p:nvSpPr>
          <p:cNvPr id="16" name="TextBox 15"/>
          <p:cNvSpPr txBox="1"/>
          <p:nvPr/>
        </p:nvSpPr>
        <p:spPr>
          <a:xfrm>
            <a:off x="15697200" y="13999235"/>
            <a:ext cx="3148106" cy="646331"/>
          </a:xfrm>
          <a:prstGeom prst="rect">
            <a:avLst/>
          </a:prstGeom>
          <a:noFill/>
        </p:spPr>
        <p:txBody>
          <a:bodyPr wrap="none" rtlCol="0">
            <a:spAutoFit/>
          </a:bodyPr>
          <a:lstStyle/>
          <a:p>
            <a:r>
              <a:rPr lang="tr-TR" sz="1600" dirty="0"/>
              <a:t> GFPhis      YFPhis   mCherryhis</a:t>
            </a:r>
          </a:p>
          <a:p>
            <a:r>
              <a:rPr lang="tr-TR" sz="1000" dirty="0"/>
              <a:t>Before    After      Before    After     Before    After</a:t>
            </a:r>
          </a:p>
          <a:p>
            <a:endParaRPr lang="tr-TR" sz="1000" dirty="0"/>
          </a:p>
        </p:txBody>
      </p:sp>
      <p:sp>
        <p:nvSpPr>
          <p:cNvPr id="17" name="TextBox 16"/>
          <p:cNvSpPr txBox="1"/>
          <p:nvPr/>
        </p:nvSpPr>
        <p:spPr>
          <a:xfrm>
            <a:off x="15849600" y="16002000"/>
            <a:ext cx="4000390" cy="738664"/>
          </a:xfrm>
          <a:prstGeom prst="rect">
            <a:avLst/>
          </a:prstGeom>
          <a:noFill/>
        </p:spPr>
        <p:txBody>
          <a:bodyPr wrap="none" rtlCol="0">
            <a:spAutoFit/>
          </a:bodyPr>
          <a:lstStyle/>
          <a:p>
            <a:r>
              <a:rPr lang="tr-TR" sz="1600" dirty="0"/>
              <a:t>GFPR5    R5GFP     YFPR5    mCherryR5</a:t>
            </a:r>
          </a:p>
          <a:p>
            <a:r>
              <a:rPr lang="tr-TR" sz="1000" dirty="0"/>
              <a:t>Before   After     Before    After     Before    After    Before      After</a:t>
            </a:r>
          </a:p>
          <a:p>
            <a:endParaRPr lang="tr-TR" sz="1600" dirty="0"/>
          </a:p>
        </p:txBody>
      </p:sp>
      <p:cxnSp>
        <p:nvCxnSpPr>
          <p:cNvPr id="19" name="Straight Connector 18"/>
          <p:cNvCxnSpPr/>
          <p:nvPr/>
        </p:nvCxnSpPr>
        <p:spPr bwMode="auto">
          <a:xfrm flipH="1">
            <a:off x="16731025" y="13639800"/>
            <a:ext cx="8336" cy="17269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9" name="Straight Connector 978"/>
          <p:cNvCxnSpPr/>
          <p:nvPr/>
        </p:nvCxnSpPr>
        <p:spPr bwMode="auto">
          <a:xfrm flipH="1">
            <a:off x="17675189" y="13614524"/>
            <a:ext cx="8336" cy="17269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0" name="Straight Connector 979"/>
          <p:cNvCxnSpPr/>
          <p:nvPr/>
        </p:nvCxnSpPr>
        <p:spPr bwMode="auto">
          <a:xfrm flipH="1">
            <a:off x="16746981" y="15544800"/>
            <a:ext cx="8336" cy="16796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1" name="Straight Connector 980"/>
          <p:cNvCxnSpPr/>
          <p:nvPr/>
        </p:nvCxnSpPr>
        <p:spPr bwMode="auto">
          <a:xfrm flipH="1">
            <a:off x="17702866" y="15555194"/>
            <a:ext cx="8336" cy="16796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2" name="Straight Connector 981"/>
          <p:cNvCxnSpPr/>
          <p:nvPr/>
        </p:nvCxnSpPr>
        <p:spPr bwMode="auto">
          <a:xfrm flipH="1">
            <a:off x="18671618" y="15539181"/>
            <a:ext cx="8336" cy="167963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14769561" y="12268200"/>
            <a:ext cx="5661664" cy="1200329"/>
          </a:xfrm>
          <a:prstGeom prst="rect">
            <a:avLst/>
          </a:prstGeom>
          <a:noFill/>
        </p:spPr>
        <p:txBody>
          <a:bodyPr wrap="square" rtlCol="0">
            <a:spAutoFit/>
          </a:bodyPr>
          <a:lstStyle/>
          <a:p>
            <a:pPr algn="just"/>
            <a:r>
              <a:rPr lang="tr-TR" sz="1800" b="1" i="1" dirty="0" err="1"/>
              <a:t>Figure</a:t>
            </a:r>
            <a:r>
              <a:rPr lang="tr-TR" sz="1800" b="1" i="1" dirty="0"/>
              <a:t> 7: </a:t>
            </a:r>
            <a:r>
              <a:rPr lang="tr-TR" sz="1800" dirty="0" err="1"/>
              <a:t>Purification</a:t>
            </a:r>
            <a:r>
              <a:rPr lang="tr-TR" sz="1800" dirty="0"/>
              <a:t> </a:t>
            </a:r>
            <a:r>
              <a:rPr lang="tr-TR" sz="1800" dirty="0" err="1"/>
              <a:t>system</a:t>
            </a:r>
            <a:r>
              <a:rPr lang="tr-TR" sz="1800" dirty="0"/>
              <a:t> of </a:t>
            </a:r>
            <a:r>
              <a:rPr lang="tr-TR" sz="1800" dirty="0" err="1"/>
              <a:t>FPs</a:t>
            </a:r>
            <a:r>
              <a:rPr lang="tr-TR" sz="1800" dirty="0"/>
              <a:t> </a:t>
            </a:r>
            <a:r>
              <a:rPr lang="tr-TR" sz="1800" dirty="0" err="1"/>
              <a:t>using</a:t>
            </a:r>
            <a:r>
              <a:rPr lang="tr-TR" sz="1800" dirty="0"/>
              <a:t> a </a:t>
            </a:r>
            <a:r>
              <a:rPr lang="tr-TR" sz="1800" dirty="0" err="1"/>
              <a:t>silica</a:t>
            </a:r>
            <a:r>
              <a:rPr lang="tr-TR" sz="1800" dirty="0"/>
              <a:t> </a:t>
            </a:r>
            <a:r>
              <a:rPr lang="tr-TR" sz="1800" dirty="0" err="1"/>
              <a:t>binding</a:t>
            </a:r>
            <a:r>
              <a:rPr lang="tr-TR" sz="1800" dirty="0"/>
              <a:t> </a:t>
            </a:r>
            <a:r>
              <a:rPr lang="tr-TR" sz="1800" dirty="0" err="1"/>
              <a:t>resin</a:t>
            </a:r>
            <a:r>
              <a:rPr lang="tr-TR" sz="1800" dirty="0"/>
              <a:t>. </a:t>
            </a:r>
            <a:r>
              <a:rPr lang="tr-TR" sz="1800" dirty="0" err="1"/>
              <a:t>Left</a:t>
            </a:r>
            <a:r>
              <a:rPr lang="tr-TR" sz="1800" dirty="0"/>
              <a:t> panel </a:t>
            </a:r>
            <a:r>
              <a:rPr lang="tr-TR" sz="1800" dirty="0" err="1"/>
              <a:t>shows</a:t>
            </a:r>
            <a:r>
              <a:rPr lang="tr-TR" sz="1800" dirty="0"/>
              <a:t> </a:t>
            </a:r>
            <a:r>
              <a:rPr lang="tr-TR" sz="1800" dirty="0" err="1"/>
              <a:t>the</a:t>
            </a:r>
            <a:r>
              <a:rPr lang="tr-TR" sz="1800" dirty="0"/>
              <a:t> </a:t>
            </a:r>
            <a:r>
              <a:rPr lang="tr-TR" sz="1800" dirty="0" err="1"/>
              <a:t>binding</a:t>
            </a:r>
            <a:r>
              <a:rPr lang="tr-TR" sz="1800" dirty="0"/>
              <a:t> of </a:t>
            </a:r>
            <a:r>
              <a:rPr lang="tr-TR" sz="1800" dirty="0" err="1"/>
              <a:t>the</a:t>
            </a:r>
            <a:r>
              <a:rPr lang="tr-TR" sz="1800" dirty="0"/>
              <a:t> </a:t>
            </a:r>
            <a:r>
              <a:rPr lang="tr-TR" sz="1800" dirty="0" err="1"/>
              <a:t>proteins</a:t>
            </a:r>
            <a:r>
              <a:rPr lang="tr-TR" sz="1800" dirty="0"/>
              <a:t> </a:t>
            </a:r>
            <a:r>
              <a:rPr lang="tr-TR" sz="1800" dirty="0" err="1"/>
              <a:t>to</a:t>
            </a:r>
            <a:r>
              <a:rPr lang="tr-TR" sz="1800" dirty="0"/>
              <a:t> </a:t>
            </a:r>
            <a:r>
              <a:rPr lang="tr-TR" sz="1800" dirty="0" err="1"/>
              <a:t>the</a:t>
            </a:r>
            <a:r>
              <a:rPr lang="tr-TR" sz="1800" dirty="0"/>
              <a:t> </a:t>
            </a:r>
            <a:r>
              <a:rPr lang="tr-TR" sz="1800" dirty="0" err="1"/>
              <a:t>resin</a:t>
            </a:r>
            <a:r>
              <a:rPr lang="tr-TR" sz="1800" dirty="0"/>
              <a:t> </a:t>
            </a:r>
            <a:r>
              <a:rPr lang="tr-TR" sz="1800" dirty="0" err="1"/>
              <a:t>and</a:t>
            </a:r>
            <a:r>
              <a:rPr lang="tr-TR" sz="1800" dirty="0"/>
              <a:t> </a:t>
            </a:r>
            <a:r>
              <a:rPr lang="tr-TR" sz="1800" dirty="0" err="1"/>
              <a:t>right</a:t>
            </a:r>
            <a:r>
              <a:rPr lang="tr-TR" sz="1800" dirty="0"/>
              <a:t> panel </a:t>
            </a:r>
            <a:r>
              <a:rPr lang="tr-TR" sz="1800" dirty="0" err="1"/>
              <a:t>shows</a:t>
            </a:r>
            <a:r>
              <a:rPr lang="tr-TR" sz="1800" dirty="0"/>
              <a:t> </a:t>
            </a:r>
            <a:r>
              <a:rPr lang="tr-TR" sz="1800" dirty="0" err="1"/>
              <a:t>the</a:t>
            </a:r>
            <a:r>
              <a:rPr lang="tr-TR" sz="1800" dirty="0"/>
              <a:t> </a:t>
            </a:r>
            <a:r>
              <a:rPr lang="tr-TR" sz="1800" dirty="0" err="1"/>
              <a:t>elution</a:t>
            </a:r>
            <a:r>
              <a:rPr lang="tr-TR" sz="1800" dirty="0"/>
              <a:t> </a:t>
            </a:r>
            <a:r>
              <a:rPr lang="tr-TR" sz="1800" dirty="0" err="1"/>
              <a:t>from</a:t>
            </a:r>
            <a:r>
              <a:rPr lang="tr-TR" sz="1800" dirty="0"/>
              <a:t> </a:t>
            </a:r>
            <a:r>
              <a:rPr lang="tr-TR" sz="1800" dirty="0" err="1"/>
              <a:t>the</a:t>
            </a:r>
            <a:r>
              <a:rPr lang="tr-TR" sz="1800" dirty="0"/>
              <a:t> </a:t>
            </a:r>
            <a:r>
              <a:rPr lang="tr-TR" sz="1800" dirty="0" err="1"/>
              <a:t>resin</a:t>
            </a:r>
            <a:r>
              <a:rPr lang="tr-TR" sz="1800" dirty="0"/>
              <a:t> </a:t>
            </a:r>
            <a:r>
              <a:rPr lang="tr-TR" sz="1800" dirty="0" err="1"/>
              <a:t>by</a:t>
            </a:r>
            <a:r>
              <a:rPr lang="tr-TR" sz="1800" dirty="0"/>
              <a:t> 1M l-</a:t>
            </a:r>
            <a:r>
              <a:rPr lang="tr-TR" sz="1800" dirty="0" err="1"/>
              <a:t>lysine</a:t>
            </a:r>
            <a:r>
              <a:rPr lang="tr-TR" sz="1800" dirty="0"/>
              <a:t>.</a:t>
            </a:r>
          </a:p>
        </p:txBody>
      </p:sp>
      <p:sp>
        <p:nvSpPr>
          <p:cNvPr id="22" name="TextBox 21"/>
          <p:cNvSpPr txBox="1"/>
          <p:nvPr/>
        </p:nvSpPr>
        <p:spPr>
          <a:xfrm>
            <a:off x="24227491" y="34230856"/>
            <a:ext cx="5515421" cy="338554"/>
          </a:xfrm>
          <a:prstGeom prst="rect">
            <a:avLst/>
          </a:prstGeom>
          <a:noFill/>
        </p:spPr>
        <p:txBody>
          <a:bodyPr wrap="none" rtlCol="0">
            <a:spAutoFit/>
          </a:bodyPr>
          <a:lstStyle/>
          <a:p>
            <a:r>
              <a:rPr lang="tr-TR" sz="1600" b="1" i="1" dirty="0"/>
              <a:t>Figure 15: </a:t>
            </a:r>
            <a:r>
              <a:rPr lang="tr-TR" sz="1600" dirty="0"/>
              <a:t>Cell viability assay that shows the silica toxicity.</a:t>
            </a:r>
          </a:p>
        </p:txBody>
      </p:sp>
      <p:sp>
        <p:nvSpPr>
          <p:cNvPr id="23" name="TextBox 22"/>
          <p:cNvSpPr txBox="1"/>
          <p:nvPr/>
        </p:nvSpPr>
        <p:spPr>
          <a:xfrm>
            <a:off x="23926800" y="34824650"/>
            <a:ext cx="5981056" cy="1446550"/>
          </a:xfrm>
          <a:prstGeom prst="rect">
            <a:avLst/>
          </a:prstGeom>
          <a:noFill/>
        </p:spPr>
        <p:txBody>
          <a:bodyPr wrap="square" rtlCol="0">
            <a:spAutoFit/>
          </a:bodyPr>
          <a:lstStyle/>
          <a:p>
            <a:pPr algn="just"/>
            <a:r>
              <a:rPr lang="tr-TR" sz="2200" dirty="0"/>
              <a:t>Cell culture studies was designed to determine the intracellular toxicity of nanoparticles. </a:t>
            </a:r>
          </a:p>
          <a:p>
            <a:pPr algn="just"/>
            <a:r>
              <a:rPr lang="tr-TR" sz="2200" dirty="0"/>
              <a:t>Fluorescent silica nanoparticles show toxicity when present only in very high concentrations.</a:t>
            </a:r>
          </a:p>
        </p:txBody>
      </p:sp>
      <p:sp>
        <p:nvSpPr>
          <p:cNvPr id="18" name="Metin kutusu 17"/>
          <p:cNvSpPr txBox="1"/>
          <p:nvPr/>
        </p:nvSpPr>
        <p:spPr>
          <a:xfrm>
            <a:off x="508916" y="36042600"/>
            <a:ext cx="6425284" cy="584775"/>
          </a:xfrm>
          <a:prstGeom prst="rect">
            <a:avLst/>
          </a:prstGeom>
          <a:noFill/>
        </p:spPr>
        <p:txBody>
          <a:bodyPr wrap="square" rtlCol="0">
            <a:spAutoFit/>
          </a:bodyPr>
          <a:lstStyle/>
          <a:p>
            <a:pPr algn="just"/>
            <a:r>
              <a:rPr lang="tr-TR" sz="1600" b="1" i="1" dirty="0" err="1"/>
              <a:t>Figure</a:t>
            </a:r>
            <a:r>
              <a:rPr lang="tr-TR" sz="1600" b="1" i="1" dirty="0"/>
              <a:t> 6: </a:t>
            </a:r>
            <a:r>
              <a:rPr lang="tr-TR" sz="1600" dirty="0" err="1"/>
              <a:t>Fluorescence</a:t>
            </a:r>
            <a:r>
              <a:rPr lang="tr-TR" sz="1600" dirty="0"/>
              <a:t> </a:t>
            </a:r>
            <a:r>
              <a:rPr lang="tr-TR" sz="1600" dirty="0" err="1"/>
              <a:t>microscopy</a:t>
            </a:r>
            <a:r>
              <a:rPr lang="tr-TR" sz="1600" dirty="0"/>
              <a:t> </a:t>
            </a:r>
            <a:r>
              <a:rPr lang="tr-TR" sz="1600" dirty="0" err="1"/>
              <a:t>images</a:t>
            </a:r>
            <a:r>
              <a:rPr lang="tr-TR" sz="1600" dirty="0"/>
              <a:t> </a:t>
            </a:r>
            <a:r>
              <a:rPr lang="tr-TR" sz="1600" dirty="0" err="1"/>
              <a:t>showing</a:t>
            </a:r>
            <a:r>
              <a:rPr lang="tr-TR" sz="1600" dirty="0"/>
              <a:t> </a:t>
            </a:r>
            <a:r>
              <a:rPr lang="tr-TR" sz="1600" dirty="0" err="1"/>
              <a:t>the</a:t>
            </a:r>
            <a:r>
              <a:rPr lang="tr-TR" sz="1600" dirty="0"/>
              <a:t> </a:t>
            </a:r>
            <a:r>
              <a:rPr lang="tr-TR" sz="1600" dirty="0" err="1"/>
              <a:t>expression</a:t>
            </a:r>
            <a:r>
              <a:rPr lang="tr-TR" sz="1600" dirty="0"/>
              <a:t> of </a:t>
            </a:r>
            <a:r>
              <a:rPr lang="tr-TR" sz="1600" dirty="0" err="1"/>
              <a:t>modified</a:t>
            </a:r>
            <a:r>
              <a:rPr lang="tr-TR" sz="1600" dirty="0"/>
              <a:t> </a:t>
            </a:r>
            <a:r>
              <a:rPr lang="tr-TR" sz="1600" dirty="0" err="1"/>
              <a:t>FPs</a:t>
            </a:r>
            <a:r>
              <a:rPr lang="tr-TR" sz="1600" dirty="0"/>
              <a:t> </a:t>
            </a:r>
            <a:r>
              <a:rPr lang="tr-TR" sz="1600" dirty="0" err="1"/>
              <a:t>when</a:t>
            </a:r>
            <a:r>
              <a:rPr lang="tr-TR" sz="1600" dirty="0"/>
              <a:t> </a:t>
            </a:r>
            <a:r>
              <a:rPr lang="tr-TR" sz="1600" dirty="0" err="1"/>
              <a:t>induced</a:t>
            </a:r>
            <a:r>
              <a:rPr lang="tr-TR" sz="1600" dirty="0"/>
              <a:t> </a:t>
            </a:r>
            <a:r>
              <a:rPr lang="tr-TR" sz="1600" dirty="0" err="1"/>
              <a:t>by</a:t>
            </a:r>
            <a:r>
              <a:rPr lang="tr-TR" sz="1600" dirty="0"/>
              <a:t> </a:t>
            </a:r>
            <a:r>
              <a:rPr lang="tr-TR" sz="1600" dirty="0" err="1"/>
              <a:t>aTc</a:t>
            </a:r>
            <a:r>
              <a:rPr lang="tr-TR" sz="1600" dirty="0"/>
              <a:t> (</a:t>
            </a:r>
            <a:r>
              <a:rPr lang="tr-TR" sz="1600" dirty="0" err="1"/>
              <a:t>anhydrotetracycline</a:t>
            </a:r>
            <a:r>
              <a:rPr lang="tr-TR" sz="1600" dirty="0"/>
              <a:t>). </a:t>
            </a:r>
            <a:endParaRPr lang="en-US" sz="1600" dirty="0"/>
          </a:p>
        </p:txBody>
      </p:sp>
      <p:sp>
        <p:nvSpPr>
          <p:cNvPr id="20" name="Metin kutusu 19"/>
          <p:cNvSpPr txBox="1"/>
          <p:nvPr/>
        </p:nvSpPr>
        <p:spPr>
          <a:xfrm>
            <a:off x="533400" y="31623000"/>
            <a:ext cx="10036722" cy="338554"/>
          </a:xfrm>
          <a:prstGeom prst="rect">
            <a:avLst/>
          </a:prstGeom>
          <a:noFill/>
        </p:spPr>
        <p:txBody>
          <a:bodyPr wrap="none" rtlCol="0">
            <a:spAutoFit/>
          </a:bodyPr>
          <a:lstStyle/>
          <a:p>
            <a:r>
              <a:rPr lang="tr-TR" sz="1600" b="1" i="1" dirty="0" err="1"/>
              <a:t>Figure</a:t>
            </a:r>
            <a:r>
              <a:rPr lang="tr-TR" sz="1600" b="1" i="1" dirty="0"/>
              <a:t> 5: </a:t>
            </a:r>
            <a:r>
              <a:rPr lang="tr-TR" sz="1600" dirty="0"/>
              <a:t>Model </a:t>
            </a:r>
            <a:r>
              <a:rPr lang="tr-TR" sz="1600" dirty="0" err="1"/>
              <a:t>showing</a:t>
            </a:r>
            <a:r>
              <a:rPr lang="tr-TR" sz="1600" dirty="0"/>
              <a:t> </a:t>
            </a:r>
            <a:r>
              <a:rPr lang="tr-TR" sz="1600" dirty="0" err="1"/>
              <a:t>the</a:t>
            </a:r>
            <a:r>
              <a:rPr lang="tr-TR" sz="1600" dirty="0"/>
              <a:t> </a:t>
            </a:r>
            <a:r>
              <a:rPr lang="tr-TR" sz="1600" dirty="0" err="1"/>
              <a:t>synthesis</a:t>
            </a:r>
            <a:r>
              <a:rPr lang="tr-TR" sz="1600" dirty="0"/>
              <a:t> of </a:t>
            </a:r>
            <a:r>
              <a:rPr lang="tr-TR" sz="1600" dirty="0" err="1"/>
              <a:t>fluorescent</a:t>
            </a:r>
            <a:r>
              <a:rPr lang="tr-TR" sz="1600" dirty="0"/>
              <a:t> </a:t>
            </a:r>
            <a:r>
              <a:rPr lang="tr-TR" sz="1600" dirty="0" err="1"/>
              <a:t>silica</a:t>
            </a:r>
            <a:r>
              <a:rPr lang="tr-TR" sz="1600" dirty="0"/>
              <a:t> </a:t>
            </a:r>
            <a:r>
              <a:rPr lang="tr-TR" sz="1600" dirty="0" err="1"/>
              <a:t>nanoparticles</a:t>
            </a:r>
            <a:r>
              <a:rPr lang="tr-TR" sz="1600" dirty="0"/>
              <a:t> in </a:t>
            </a:r>
            <a:r>
              <a:rPr lang="tr-TR" sz="1600" dirty="0" err="1"/>
              <a:t>the</a:t>
            </a:r>
            <a:r>
              <a:rPr lang="tr-TR" sz="1600" dirty="0"/>
              <a:t> presence of </a:t>
            </a:r>
            <a:r>
              <a:rPr lang="tr-TR" sz="1600" dirty="0" err="1"/>
              <a:t>silica</a:t>
            </a:r>
            <a:r>
              <a:rPr lang="tr-TR" sz="1600" dirty="0"/>
              <a:t> </a:t>
            </a:r>
            <a:r>
              <a:rPr lang="tr-TR" sz="1600" dirty="0" err="1"/>
              <a:t>precursors</a:t>
            </a:r>
            <a:endParaRPr lang="en-US" sz="1600" dirty="0"/>
          </a:p>
        </p:txBody>
      </p:sp>
      <p:sp>
        <p:nvSpPr>
          <p:cNvPr id="24" name="Metin kutusu 23"/>
          <p:cNvSpPr txBox="1"/>
          <p:nvPr/>
        </p:nvSpPr>
        <p:spPr>
          <a:xfrm>
            <a:off x="21282435" y="12268200"/>
            <a:ext cx="8645069" cy="646331"/>
          </a:xfrm>
          <a:prstGeom prst="rect">
            <a:avLst/>
          </a:prstGeom>
          <a:noFill/>
        </p:spPr>
        <p:txBody>
          <a:bodyPr wrap="square" rtlCol="0">
            <a:spAutoFit/>
          </a:bodyPr>
          <a:lstStyle/>
          <a:p>
            <a:pPr algn="just"/>
            <a:r>
              <a:rPr lang="tr-TR" sz="1800" b="1" i="1" dirty="0" err="1"/>
              <a:t>Figure</a:t>
            </a:r>
            <a:r>
              <a:rPr lang="tr-TR" sz="1800" b="1" i="1" dirty="0"/>
              <a:t> 9: </a:t>
            </a:r>
            <a:r>
              <a:rPr lang="tr-TR" sz="1800" dirty="0" err="1"/>
              <a:t>Affinity</a:t>
            </a:r>
            <a:r>
              <a:rPr lang="tr-TR" sz="1800" dirty="0"/>
              <a:t> </a:t>
            </a:r>
            <a:r>
              <a:rPr lang="tr-TR" sz="1800" dirty="0" err="1"/>
              <a:t>and</a:t>
            </a:r>
            <a:r>
              <a:rPr lang="tr-TR" sz="1800" dirty="0"/>
              <a:t> </a:t>
            </a:r>
            <a:r>
              <a:rPr lang="tr-TR" sz="1800" dirty="0" err="1"/>
              <a:t>binding</a:t>
            </a:r>
            <a:r>
              <a:rPr lang="tr-TR" sz="1800" dirty="0"/>
              <a:t> of </a:t>
            </a:r>
            <a:r>
              <a:rPr lang="tr-TR" sz="1800" dirty="0" err="1"/>
              <a:t>purified</a:t>
            </a:r>
            <a:r>
              <a:rPr lang="tr-TR" sz="1800" dirty="0"/>
              <a:t> </a:t>
            </a:r>
            <a:r>
              <a:rPr lang="tr-TR" sz="1800" dirty="0" err="1"/>
              <a:t>proteins</a:t>
            </a:r>
            <a:r>
              <a:rPr lang="tr-TR" sz="1800" dirty="0"/>
              <a:t> </a:t>
            </a:r>
            <a:r>
              <a:rPr lang="tr-TR" sz="1800" dirty="0" err="1"/>
              <a:t>to</a:t>
            </a:r>
            <a:r>
              <a:rPr lang="tr-TR" sz="1800" dirty="0"/>
              <a:t> </a:t>
            </a:r>
            <a:r>
              <a:rPr lang="tr-TR" sz="1800" dirty="0" err="1"/>
              <a:t>the</a:t>
            </a:r>
            <a:r>
              <a:rPr lang="tr-TR" sz="1800" dirty="0"/>
              <a:t> </a:t>
            </a:r>
            <a:r>
              <a:rPr lang="tr-TR" sz="1800" dirty="0" err="1"/>
              <a:t>quartz</a:t>
            </a:r>
            <a:r>
              <a:rPr lang="tr-TR" sz="1800" dirty="0"/>
              <a:t> </a:t>
            </a:r>
            <a:r>
              <a:rPr lang="tr-TR" sz="1800" dirty="0" err="1"/>
              <a:t>crystal</a:t>
            </a:r>
            <a:r>
              <a:rPr lang="tr-TR" sz="1800" dirty="0"/>
              <a:t> </a:t>
            </a:r>
            <a:r>
              <a:rPr lang="tr-TR" sz="1800" dirty="0" err="1"/>
              <a:t>silica</a:t>
            </a:r>
            <a:r>
              <a:rPr lang="tr-TR" sz="1800" dirty="0"/>
              <a:t> </a:t>
            </a:r>
            <a:r>
              <a:rPr lang="tr-TR" sz="1800" dirty="0" err="1"/>
              <a:t>surface</a:t>
            </a:r>
            <a:r>
              <a:rPr lang="tr-TR" sz="1800" dirty="0"/>
              <a:t>. </a:t>
            </a:r>
            <a:r>
              <a:rPr lang="tr-TR" sz="1800" dirty="0" err="1"/>
              <a:t>Affinity</a:t>
            </a:r>
            <a:r>
              <a:rPr lang="tr-TR" sz="1800" dirty="0"/>
              <a:t> of </a:t>
            </a:r>
            <a:r>
              <a:rPr lang="tr-TR" sz="1800" dirty="0" err="1"/>
              <a:t>fluorescent</a:t>
            </a:r>
            <a:r>
              <a:rPr lang="tr-TR" sz="1800" dirty="0"/>
              <a:t> </a:t>
            </a:r>
            <a:r>
              <a:rPr lang="tr-TR" sz="1800" dirty="0" err="1"/>
              <a:t>proteins</a:t>
            </a:r>
            <a:r>
              <a:rPr lang="tr-TR" sz="1800" dirty="0"/>
              <a:t> </a:t>
            </a:r>
            <a:r>
              <a:rPr lang="tr-TR" sz="1800" dirty="0" err="1"/>
              <a:t>to</a:t>
            </a:r>
            <a:r>
              <a:rPr lang="tr-TR" sz="1800" dirty="0"/>
              <a:t> </a:t>
            </a:r>
            <a:r>
              <a:rPr lang="tr-TR" sz="1800" dirty="0" err="1"/>
              <a:t>the</a:t>
            </a:r>
            <a:r>
              <a:rPr lang="tr-TR" sz="1800" dirty="0"/>
              <a:t> </a:t>
            </a:r>
            <a:r>
              <a:rPr lang="tr-TR" sz="1800" dirty="0" err="1"/>
              <a:t>silica</a:t>
            </a:r>
            <a:r>
              <a:rPr lang="tr-TR" sz="1800" dirty="0"/>
              <a:t> </a:t>
            </a:r>
            <a:r>
              <a:rPr lang="tr-TR" sz="1800" dirty="0" err="1"/>
              <a:t>surface</a:t>
            </a:r>
            <a:r>
              <a:rPr lang="tr-TR" sz="1800" dirty="0"/>
              <a:t> is </a:t>
            </a:r>
            <a:r>
              <a:rPr lang="tr-TR" sz="1800" dirty="0" err="1"/>
              <a:t>concentration</a:t>
            </a:r>
            <a:r>
              <a:rPr lang="tr-TR" sz="1800" dirty="0"/>
              <a:t> </a:t>
            </a:r>
            <a:r>
              <a:rPr lang="tr-TR" sz="1800" dirty="0" err="1"/>
              <a:t>dependent</a:t>
            </a:r>
            <a:r>
              <a:rPr lang="tr-TR" sz="1800" dirty="0"/>
              <a:t>.  </a:t>
            </a:r>
            <a:endParaRPr lang="en-US" sz="1800" dirty="0"/>
          </a:p>
        </p:txBody>
      </p:sp>
      <p:sp>
        <p:nvSpPr>
          <p:cNvPr id="959" name="TextBox 12"/>
          <p:cNvSpPr txBox="1"/>
          <p:nvPr/>
        </p:nvSpPr>
        <p:spPr>
          <a:xfrm>
            <a:off x="21012913" y="17059870"/>
            <a:ext cx="8994888" cy="923330"/>
          </a:xfrm>
          <a:prstGeom prst="rect">
            <a:avLst/>
          </a:prstGeom>
          <a:noFill/>
        </p:spPr>
        <p:txBody>
          <a:bodyPr wrap="square" rtlCol="0">
            <a:spAutoFit/>
          </a:bodyPr>
          <a:lstStyle/>
          <a:p>
            <a:pPr algn="just"/>
            <a:r>
              <a:rPr lang="tr-TR" sz="1800" b="1" i="1" dirty="0" err="1"/>
              <a:t>Figure</a:t>
            </a:r>
            <a:r>
              <a:rPr lang="tr-TR" sz="1800" b="1" i="1" dirty="0"/>
              <a:t> 10: </a:t>
            </a:r>
            <a:r>
              <a:rPr lang="tr-TR" sz="1800" b="1" dirty="0" err="1"/>
              <a:t>Upper</a:t>
            </a:r>
            <a:r>
              <a:rPr lang="tr-TR" sz="1800" b="1" dirty="0"/>
              <a:t> panel: </a:t>
            </a:r>
            <a:r>
              <a:rPr lang="tr-TR" sz="1800" dirty="0" err="1"/>
              <a:t>Excitation-emission</a:t>
            </a:r>
            <a:r>
              <a:rPr lang="tr-TR" sz="1800" dirty="0"/>
              <a:t> </a:t>
            </a:r>
            <a:r>
              <a:rPr lang="tr-TR" sz="1800" dirty="0" err="1"/>
              <a:t>pairs</a:t>
            </a:r>
            <a:r>
              <a:rPr lang="tr-TR" sz="1800" dirty="0"/>
              <a:t> of </a:t>
            </a:r>
            <a:r>
              <a:rPr lang="tr-TR" sz="1800" dirty="0" err="1"/>
              <a:t>FPs</a:t>
            </a:r>
            <a:r>
              <a:rPr lang="tr-TR" sz="1800" dirty="0"/>
              <a:t> </a:t>
            </a:r>
            <a:r>
              <a:rPr lang="tr-TR" sz="1800" dirty="0" err="1"/>
              <a:t>used</a:t>
            </a:r>
            <a:r>
              <a:rPr lang="tr-TR" sz="1800" dirty="0"/>
              <a:t> in </a:t>
            </a:r>
            <a:r>
              <a:rPr lang="tr-TR" sz="1800" dirty="0" err="1"/>
              <a:t>this</a:t>
            </a:r>
            <a:r>
              <a:rPr lang="tr-TR" sz="1800" dirty="0"/>
              <a:t> </a:t>
            </a:r>
            <a:r>
              <a:rPr lang="tr-TR" sz="1800" dirty="0" err="1"/>
              <a:t>study</a:t>
            </a:r>
            <a:r>
              <a:rPr lang="tr-TR" sz="1800" dirty="0"/>
              <a:t>. </a:t>
            </a:r>
            <a:r>
              <a:rPr lang="tr-TR" sz="1800" b="1" dirty="0" err="1"/>
              <a:t>Lower</a:t>
            </a:r>
            <a:r>
              <a:rPr lang="tr-TR" sz="1800" b="1" dirty="0"/>
              <a:t> Panel:</a:t>
            </a:r>
            <a:r>
              <a:rPr lang="tr-TR" sz="1800" dirty="0"/>
              <a:t> Time </a:t>
            </a:r>
            <a:r>
              <a:rPr lang="tr-TR" sz="1800" dirty="0" err="1"/>
              <a:t>Resolved</a:t>
            </a:r>
            <a:r>
              <a:rPr lang="tr-TR" sz="1800" dirty="0"/>
              <a:t> </a:t>
            </a:r>
            <a:r>
              <a:rPr lang="tr-TR" sz="1800" dirty="0" err="1"/>
              <a:t>Fluorescence</a:t>
            </a:r>
            <a:r>
              <a:rPr lang="tr-TR" sz="1800" dirty="0"/>
              <a:t> </a:t>
            </a:r>
            <a:r>
              <a:rPr lang="tr-TR" sz="1800" dirty="0" err="1"/>
              <a:t>graphs</a:t>
            </a:r>
            <a:r>
              <a:rPr lang="tr-TR" sz="1800" dirty="0"/>
              <a:t> </a:t>
            </a:r>
            <a:r>
              <a:rPr lang="tr-TR" sz="1800" dirty="0" err="1"/>
              <a:t>showing</a:t>
            </a:r>
            <a:r>
              <a:rPr lang="tr-TR" sz="1800" dirty="0"/>
              <a:t> </a:t>
            </a:r>
            <a:r>
              <a:rPr lang="tr-TR" sz="1800" dirty="0" err="1"/>
              <a:t>the</a:t>
            </a:r>
            <a:r>
              <a:rPr lang="tr-TR" sz="1800" dirty="0"/>
              <a:t> </a:t>
            </a:r>
            <a:r>
              <a:rPr lang="tr-TR" sz="1800" dirty="0" err="1"/>
              <a:t>fluorescence</a:t>
            </a:r>
            <a:r>
              <a:rPr lang="tr-TR" sz="1800" dirty="0"/>
              <a:t> </a:t>
            </a:r>
            <a:r>
              <a:rPr lang="tr-TR" sz="1800" dirty="0" err="1"/>
              <a:t>characteristics</a:t>
            </a:r>
            <a:r>
              <a:rPr lang="tr-TR" sz="1800" dirty="0"/>
              <a:t> </a:t>
            </a:r>
            <a:r>
              <a:rPr lang="tr-TR" sz="1800" dirty="0" err="1"/>
              <a:t>and</a:t>
            </a:r>
            <a:r>
              <a:rPr lang="tr-TR" sz="1800" dirty="0"/>
              <a:t> </a:t>
            </a:r>
            <a:r>
              <a:rPr lang="tr-TR" sz="1800" dirty="0" err="1"/>
              <a:t>decay</a:t>
            </a:r>
            <a:r>
              <a:rPr lang="tr-TR" sz="1800" dirty="0"/>
              <a:t> time.</a:t>
            </a:r>
          </a:p>
        </p:txBody>
      </p:sp>
      <p:sp>
        <p:nvSpPr>
          <p:cNvPr id="25" name="TextBox 24"/>
          <p:cNvSpPr txBox="1"/>
          <p:nvPr/>
        </p:nvSpPr>
        <p:spPr>
          <a:xfrm>
            <a:off x="7044078" y="32256948"/>
            <a:ext cx="7363442" cy="3785652"/>
          </a:xfrm>
          <a:prstGeom prst="rect">
            <a:avLst/>
          </a:prstGeom>
          <a:noFill/>
        </p:spPr>
        <p:txBody>
          <a:bodyPr wrap="square" rtlCol="0">
            <a:spAutoFit/>
          </a:bodyPr>
          <a:lstStyle/>
          <a:p>
            <a:pPr algn="just"/>
            <a:r>
              <a:rPr lang="tr-TR" sz="2400" dirty="0"/>
              <a:t>An inducible promoter with a riboregulator system was utilized in this study. aTc (inducer) binds to both promoters (promoter of taRNA and FP-R5) to activate downstream transcription. taRNA inhibit the repression that is conferred by the crRNA on the RBS.   </a:t>
            </a:r>
          </a:p>
          <a:p>
            <a:pPr algn="just"/>
            <a:r>
              <a:rPr lang="tr-TR" sz="2400" dirty="0"/>
              <a:t>TMOS (tetramethylorthosilicate) was hydrolized in an acidic solution and synthesis of fluorescent silica nanoparticles begin only after addition of fluorescent protein R5. </a:t>
            </a:r>
          </a:p>
        </p:txBody>
      </p:sp>
      <p:pic>
        <p:nvPicPr>
          <p:cNvPr id="1026" name="Picture 2" descr="Image result for riboregulato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543800" y="23660100"/>
            <a:ext cx="3333750" cy="27051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4706601" y="36143625"/>
            <a:ext cx="9151208" cy="584775"/>
          </a:xfrm>
          <a:prstGeom prst="rect">
            <a:avLst/>
          </a:prstGeom>
          <a:noFill/>
        </p:spPr>
        <p:txBody>
          <a:bodyPr wrap="square" rtlCol="0">
            <a:spAutoFit/>
          </a:bodyPr>
          <a:lstStyle/>
          <a:p>
            <a:r>
              <a:rPr lang="tr-TR" sz="1600" b="1" i="1" dirty="0"/>
              <a:t>Figure 14: </a:t>
            </a:r>
            <a:r>
              <a:rPr lang="tr-TR" sz="1600" dirty="0"/>
              <a:t>A) EDS and TEM results for GFPR5 and mCherryR5 showing the colocalization of silica and fluorescent proteins.  B) EFTEM result for YFPR5.</a:t>
            </a:r>
          </a:p>
        </p:txBody>
      </p:sp>
      <p:cxnSp>
        <p:nvCxnSpPr>
          <p:cNvPr id="30" name="Straight Connector 29"/>
          <p:cNvCxnSpPr/>
          <p:nvPr/>
        </p:nvCxnSpPr>
        <p:spPr bwMode="auto">
          <a:xfrm>
            <a:off x="481068" y="27355800"/>
            <a:ext cx="135592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1" name="Straight Connector 960"/>
          <p:cNvCxnSpPr/>
          <p:nvPr/>
        </p:nvCxnSpPr>
        <p:spPr bwMode="auto">
          <a:xfrm>
            <a:off x="493945" y="31635700"/>
            <a:ext cx="135592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2" name="Straight Connector 961"/>
          <p:cNvCxnSpPr/>
          <p:nvPr/>
        </p:nvCxnSpPr>
        <p:spPr bwMode="auto">
          <a:xfrm>
            <a:off x="482600" y="27342200"/>
            <a:ext cx="0" cy="42957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4" name="Straight Connector 963"/>
          <p:cNvCxnSpPr/>
          <p:nvPr/>
        </p:nvCxnSpPr>
        <p:spPr bwMode="auto">
          <a:xfrm>
            <a:off x="14053031" y="27354759"/>
            <a:ext cx="0" cy="429574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65" name="TextBox 964"/>
          <p:cNvSpPr txBox="1"/>
          <p:nvPr/>
        </p:nvSpPr>
        <p:spPr>
          <a:xfrm>
            <a:off x="14793227" y="24460200"/>
            <a:ext cx="6211124" cy="338554"/>
          </a:xfrm>
          <a:prstGeom prst="rect">
            <a:avLst/>
          </a:prstGeom>
          <a:noFill/>
        </p:spPr>
        <p:txBody>
          <a:bodyPr wrap="none" rtlCol="0">
            <a:spAutoFit/>
          </a:bodyPr>
          <a:lstStyle/>
          <a:p>
            <a:r>
              <a:rPr lang="tr-TR" sz="1600" b="1" i="1" dirty="0"/>
              <a:t>Figure 11: </a:t>
            </a:r>
            <a:r>
              <a:rPr lang="tr-TR" sz="1600" dirty="0"/>
              <a:t>Optimization of silica nanoparticle synthesis conditions.</a:t>
            </a:r>
          </a:p>
        </p:txBody>
      </p:sp>
      <p:sp>
        <p:nvSpPr>
          <p:cNvPr id="966" name="TextBox 965"/>
          <p:cNvSpPr txBox="1"/>
          <p:nvPr/>
        </p:nvSpPr>
        <p:spPr>
          <a:xfrm>
            <a:off x="14859001" y="29590425"/>
            <a:ext cx="6477000" cy="584775"/>
          </a:xfrm>
          <a:prstGeom prst="rect">
            <a:avLst/>
          </a:prstGeom>
          <a:noFill/>
        </p:spPr>
        <p:txBody>
          <a:bodyPr wrap="square" rtlCol="0">
            <a:spAutoFit/>
          </a:bodyPr>
          <a:lstStyle/>
          <a:p>
            <a:r>
              <a:rPr lang="tr-TR" sz="1600" b="1" i="1" dirty="0"/>
              <a:t>Figure 12: </a:t>
            </a:r>
            <a:r>
              <a:rPr lang="tr-TR" sz="1600" dirty="0"/>
              <a:t>Silica particle size distribution change depending on the concentration of protein added.</a:t>
            </a:r>
          </a:p>
        </p:txBody>
      </p:sp>
      <p:sp>
        <p:nvSpPr>
          <p:cNvPr id="967" name="TextBox 966"/>
          <p:cNvSpPr txBox="1"/>
          <p:nvPr/>
        </p:nvSpPr>
        <p:spPr>
          <a:xfrm>
            <a:off x="21793199" y="27965400"/>
            <a:ext cx="7645757" cy="584775"/>
          </a:xfrm>
          <a:prstGeom prst="rect">
            <a:avLst/>
          </a:prstGeom>
          <a:noFill/>
        </p:spPr>
        <p:txBody>
          <a:bodyPr wrap="square" rtlCol="0">
            <a:spAutoFit/>
          </a:bodyPr>
          <a:lstStyle/>
          <a:p>
            <a:r>
              <a:rPr lang="tr-TR" sz="1600" b="1" i="1" dirty="0"/>
              <a:t>Figure 13: </a:t>
            </a:r>
            <a:r>
              <a:rPr lang="tr-TR" sz="1600" dirty="0"/>
              <a:t>Fluorescence of synthesized silica structures in fluorescence microscopy. mCherrR5, GFPR5 and YFPR5 respectively. </a:t>
            </a:r>
          </a:p>
        </p:txBody>
      </p:sp>
      <p:sp>
        <p:nvSpPr>
          <p:cNvPr id="968" name="TextBox 967"/>
          <p:cNvSpPr txBox="1"/>
          <p:nvPr/>
        </p:nvSpPr>
        <p:spPr>
          <a:xfrm>
            <a:off x="21282435" y="28498800"/>
            <a:ext cx="8740365" cy="2031325"/>
          </a:xfrm>
          <a:prstGeom prst="rect">
            <a:avLst/>
          </a:prstGeom>
          <a:noFill/>
        </p:spPr>
        <p:txBody>
          <a:bodyPr wrap="square" rtlCol="0">
            <a:spAutoFit/>
          </a:bodyPr>
          <a:lstStyle/>
          <a:p>
            <a:pPr algn="just"/>
            <a:r>
              <a:rPr lang="tr-TR" sz="2100" dirty="0"/>
              <a:t>Optimization conditions and synthesis of fluorescent silica nanoparticles was shown in several ways. We can reduce the silica nanoparticle size by reducing the added fluorescent protein to the reraction mix.</a:t>
            </a:r>
          </a:p>
          <a:p>
            <a:pPr algn="just"/>
            <a:r>
              <a:rPr lang="tr-TR" sz="2100" dirty="0"/>
              <a:t>Colocalization of silica and the organic content is shown by TEM (Transmission Electron Microscopy) and EDS (Energy Dispersive Spectroscopy). </a:t>
            </a:r>
          </a:p>
        </p:txBody>
      </p:sp>
      <p:pic>
        <p:nvPicPr>
          <p:cNvPr id="970" name="Picture 8" descr="http://www.microscopyview.com/MENU/400-DIATOM/403-TRI/JPG-900/1805-Triceratium_pentacrinus=DK10-A164-1400x=89um.jpg"/>
          <p:cNvPicPr>
            <a:picLocks noChangeAspect="1" noChangeArrowheads="1"/>
          </p:cNvPicPr>
          <p:nvPr/>
        </p:nvPicPr>
        <p:blipFill rotWithShape="1">
          <a:blip r:embed="rId53" cstate="print">
            <a:extLst>
              <a:ext uri="{28A0092B-C50C-407E-A947-70E740481C1C}">
                <a14:useLocalDpi xmlns:a14="http://schemas.microsoft.com/office/drawing/2010/main" val="0"/>
              </a:ext>
            </a:extLst>
          </a:blip>
          <a:srcRect l="14699" t="3709" r="15395" b="6930"/>
          <a:stretch/>
        </p:blipFill>
        <p:spPr bwMode="auto">
          <a:xfrm>
            <a:off x="10436308" y="8991600"/>
            <a:ext cx="3898426" cy="3737478"/>
          </a:xfrm>
          <a:prstGeom prst="rect">
            <a:avLst/>
          </a:prstGeom>
          <a:noFill/>
          <a:extLst>
            <a:ext uri="{909E8E84-426E-40DD-AFC4-6F175D3DCCD1}">
              <a14:hiddenFill xmlns:a14="http://schemas.microsoft.com/office/drawing/2010/main">
                <a:solidFill>
                  <a:srgbClr val="FFFFFF"/>
                </a:solidFill>
              </a14:hiddenFill>
            </a:ext>
          </a:extLst>
        </p:spPr>
      </p:pic>
      <p:pic>
        <p:nvPicPr>
          <p:cNvPr id="983" name="Picture 10" descr="DSCN2593_bis_forum.JPG"/>
          <p:cNvPicPr>
            <a:picLocks noChangeAspect="1" noChangeArrowheads="1"/>
          </p:cNvPicPr>
          <p:nvPr/>
        </p:nvPicPr>
        <p:blipFill rotWithShape="1">
          <a:blip r:embed="rId54">
            <a:extLst>
              <a:ext uri="{28A0092B-C50C-407E-A947-70E740481C1C}">
                <a14:useLocalDpi xmlns:a14="http://schemas.microsoft.com/office/drawing/2010/main" val="0"/>
              </a:ext>
            </a:extLst>
          </a:blip>
          <a:srcRect l="13845" t="4875" r="10614" b="6966"/>
          <a:stretch/>
        </p:blipFill>
        <p:spPr bwMode="auto">
          <a:xfrm>
            <a:off x="10439400" y="12801600"/>
            <a:ext cx="3895334" cy="3412594"/>
          </a:xfrm>
          <a:prstGeom prst="rect">
            <a:avLst/>
          </a:prstGeom>
          <a:noFill/>
          <a:extLst>
            <a:ext uri="{909E8E84-426E-40DD-AFC4-6F175D3DCCD1}">
              <a14:hiddenFill xmlns:a14="http://schemas.microsoft.com/office/drawing/2010/main">
                <a:solidFill>
                  <a:srgbClr val="FFFFFF"/>
                </a:solidFill>
              </a14:hiddenFill>
            </a:ext>
          </a:extLst>
        </p:spPr>
      </p:pic>
      <p:sp>
        <p:nvSpPr>
          <p:cNvPr id="77" name="CustomShape 14"/>
          <p:cNvSpPr/>
          <p:nvPr/>
        </p:nvSpPr>
        <p:spPr>
          <a:xfrm>
            <a:off x="4328943" y="646317"/>
            <a:ext cx="21158730" cy="2266560"/>
          </a:xfrm>
          <a:prstGeom prst="rect">
            <a:avLst/>
          </a:prstGeom>
          <a:noFill/>
          <a:ln>
            <a:noFill/>
          </a:ln>
        </p:spPr>
        <p:style>
          <a:lnRef idx="0">
            <a:scrgbClr r="0" g="0" b="0"/>
          </a:lnRef>
          <a:fillRef idx="0">
            <a:scrgbClr r="0" g="0" b="0"/>
          </a:fillRef>
          <a:effectRef idx="0">
            <a:scrgbClr r="0" g="0" b="0"/>
          </a:effectRef>
          <a:fontRef idx="minor"/>
        </p:style>
        <p:txBody>
          <a:bodyPr lIns="74520" tIns="37440" rIns="74520" bIns="37440"/>
          <a:lstStyle/>
          <a:p>
            <a:pPr algn="ctr"/>
            <a:r>
              <a:rPr lang="tr-TR" sz="7200" b="1" dirty="0">
                <a:solidFill>
                  <a:schemeClr val="bg1"/>
                </a:solidFill>
              </a:rPr>
              <a:t>AUTONOMOUS SYNTHESIS OF SILICA HYBRID BIONANOMATERIALS BY BIFUNCTIONAL FLUORESCENT PROTEIN TAGS</a:t>
            </a:r>
            <a:endParaRPr lang="tr-TR" sz="7200" dirty="0">
              <a:solidFill>
                <a:schemeClr val="bg1"/>
              </a:solidFill>
            </a:endParaRPr>
          </a:p>
        </p:txBody>
      </p:sp>
      <p:sp>
        <p:nvSpPr>
          <p:cNvPr id="71" name="CustomShape 3"/>
          <p:cNvSpPr/>
          <p:nvPr/>
        </p:nvSpPr>
        <p:spPr>
          <a:xfrm>
            <a:off x="990720" y="5313240"/>
            <a:ext cx="24657120" cy="3067200"/>
          </a:xfrm>
          <a:prstGeom prst="rect">
            <a:avLst/>
          </a:prstGeom>
          <a:noFill/>
          <a:ln w="9360">
            <a:noFill/>
          </a:ln>
        </p:spPr>
        <p:style>
          <a:lnRef idx="0">
            <a:scrgbClr r="0" g="0" b="0"/>
          </a:lnRef>
          <a:fillRef idx="0">
            <a:scrgbClr r="0" g="0" b="0"/>
          </a:fillRef>
          <a:effectRef idx="0">
            <a:scrgbClr r="0" g="0" b="0"/>
          </a:effectRef>
          <a:fontRef idx="minor"/>
        </p:style>
        <p:txBody>
          <a:bodyPr lIns="74520" tIns="37440" rIns="74520" bIns="37440"/>
          <a:lstStyle/>
          <a:p>
            <a:pPr algn="ctr">
              <a:lnSpc>
                <a:spcPct val="115000"/>
              </a:lnSpc>
            </a:pPr>
            <a:r>
              <a:rPr lang="tr-TR" sz="3800" u="sng" strike="noStrike" spc="-140" dirty="0">
                <a:solidFill>
                  <a:srgbClr val="FFFFFF"/>
                </a:solidFill>
                <a:uFill>
                  <a:solidFill>
                    <a:srgbClr val="FFFFFF"/>
                  </a:solidFill>
                </a:uFill>
                <a:latin typeface="Arial"/>
                <a:ea typeface="ヒラギノ角ゴ Pro W3"/>
              </a:rPr>
              <a:t>Tolga Tarkan Olmez</a:t>
            </a:r>
            <a:r>
              <a:rPr lang="en-US" sz="3800" strike="noStrike" spc="-140" baseline="30000" dirty="0">
                <a:solidFill>
                  <a:srgbClr val="FFFFFF"/>
                </a:solidFill>
                <a:uFill>
                  <a:solidFill>
                    <a:srgbClr val="FFFFFF"/>
                  </a:solidFill>
                </a:uFill>
                <a:latin typeface="Arial"/>
                <a:ea typeface="ヒラギノ角ゴ Pro W3"/>
              </a:rPr>
              <a:t>1,2</a:t>
            </a:r>
            <a:r>
              <a:rPr lang="en-US" sz="3800" strike="noStrike" spc="-140" dirty="0">
                <a:solidFill>
                  <a:srgbClr val="FFFFFF"/>
                </a:solidFill>
                <a:uFill>
                  <a:solidFill>
                    <a:srgbClr val="FFFFFF"/>
                  </a:solidFill>
                </a:uFill>
                <a:latin typeface="Arial"/>
                <a:ea typeface="ヒラギノ角ゴ Pro W3"/>
              </a:rPr>
              <a:t>, </a:t>
            </a:r>
            <a:r>
              <a:rPr lang="tr-TR" sz="3800" strike="noStrike" spc="-140" dirty="0">
                <a:solidFill>
                  <a:srgbClr val="FFFFFF"/>
                </a:solidFill>
                <a:uFill>
                  <a:solidFill>
                    <a:srgbClr val="FFFFFF"/>
                  </a:solidFill>
                </a:uFill>
                <a:latin typeface="Arial"/>
                <a:ea typeface="ヒラギノ角ゴ Pro W3"/>
              </a:rPr>
              <a:t>Esra Yuca</a:t>
            </a:r>
            <a:r>
              <a:rPr lang="tr-TR" sz="3800" spc="-140" baseline="33000" dirty="0">
                <a:solidFill>
                  <a:srgbClr val="FFFFFF"/>
                </a:solidFill>
                <a:uFill>
                  <a:solidFill>
                    <a:srgbClr val="FFFFFF"/>
                  </a:solidFill>
                </a:uFill>
                <a:latin typeface="Arial"/>
                <a:ea typeface="ヒラギノ角ゴ Pro W3"/>
              </a:rPr>
              <a:t>1,4</a:t>
            </a:r>
            <a:r>
              <a:rPr lang="en-US" sz="3800" strike="noStrike" spc="-140" dirty="0">
                <a:solidFill>
                  <a:srgbClr val="FFFFFF"/>
                </a:solidFill>
                <a:uFill>
                  <a:solidFill>
                    <a:srgbClr val="FFFFFF"/>
                  </a:solidFill>
                </a:uFill>
                <a:latin typeface="Arial"/>
                <a:ea typeface="ヒラギノ角ゴ Pro W3"/>
              </a:rPr>
              <a:t>, </a:t>
            </a:r>
            <a:r>
              <a:rPr lang="tr-TR" sz="3800" strike="noStrike" spc="-140" dirty="0">
                <a:solidFill>
                  <a:srgbClr val="FFFFFF"/>
                </a:solidFill>
                <a:uFill>
                  <a:solidFill>
                    <a:srgbClr val="FFFFFF"/>
                  </a:solidFill>
                </a:uFill>
                <a:latin typeface="Arial"/>
                <a:ea typeface="ヒラギノ角ゴ Pro W3"/>
              </a:rPr>
              <a:t>Erol Eyupoglu</a:t>
            </a:r>
            <a:r>
              <a:rPr lang="tr-TR" sz="3800" strike="noStrike" spc="-140" baseline="30000" dirty="0">
                <a:solidFill>
                  <a:srgbClr val="FFFFFF"/>
                </a:solidFill>
                <a:uFill>
                  <a:solidFill>
                    <a:srgbClr val="FFFFFF"/>
                  </a:solidFill>
                </a:uFill>
                <a:latin typeface="Arial"/>
                <a:ea typeface="ヒラギノ角ゴ Pro W3"/>
              </a:rPr>
              <a:t>3</a:t>
            </a:r>
            <a:r>
              <a:rPr lang="tr-TR" sz="3800" strike="noStrike" spc="-140" dirty="0">
                <a:solidFill>
                  <a:srgbClr val="FFFFFF"/>
                </a:solidFill>
                <a:uFill>
                  <a:solidFill>
                    <a:srgbClr val="FFFFFF"/>
                  </a:solidFill>
                </a:uFill>
                <a:latin typeface="Arial"/>
                <a:ea typeface="ヒラギノ角ゴ Pro W3"/>
              </a:rPr>
              <a:t>,  Hazal Beril Catalak</a:t>
            </a:r>
            <a:r>
              <a:rPr lang="tr-TR" sz="3800" strike="noStrike" spc="-140" baseline="30000" dirty="0">
                <a:solidFill>
                  <a:srgbClr val="FFFFFF"/>
                </a:solidFill>
                <a:uFill>
                  <a:solidFill>
                    <a:srgbClr val="FFFFFF"/>
                  </a:solidFill>
                </a:uFill>
                <a:latin typeface="Arial"/>
                <a:ea typeface="ヒラギノ角ゴ Pro W3"/>
              </a:rPr>
              <a:t>3</a:t>
            </a:r>
            <a:r>
              <a:rPr lang="tr-TR" sz="3800" strike="noStrike" spc="-140" dirty="0">
                <a:solidFill>
                  <a:srgbClr val="FFFFFF"/>
                </a:solidFill>
                <a:uFill>
                  <a:solidFill>
                    <a:srgbClr val="FFFFFF"/>
                  </a:solidFill>
                </a:uFill>
                <a:latin typeface="Arial"/>
                <a:ea typeface="ヒラギノ角ゴ Pro W3"/>
              </a:rPr>
              <a:t>, Ozgur Sahin</a:t>
            </a:r>
            <a:r>
              <a:rPr lang="tr-TR" sz="3800" strike="noStrike" spc="-140" baseline="30000" dirty="0">
                <a:solidFill>
                  <a:srgbClr val="FFFFFF"/>
                </a:solidFill>
                <a:uFill>
                  <a:solidFill>
                    <a:srgbClr val="FFFFFF"/>
                  </a:solidFill>
                </a:uFill>
                <a:latin typeface="Arial"/>
                <a:ea typeface="ヒラギノ角ゴ Pro W3"/>
              </a:rPr>
              <a:t>3</a:t>
            </a:r>
            <a:r>
              <a:rPr lang="tr-TR" sz="3800" strike="noStrike" spc="-140" dirty="0">
                <a:solidFill>
                  <a:srgbClr val="FFFFFF"/>
                </a:solidFill>
                <a:uFill>
                  <a:solidFill>
                    <a:srgbClr val="FFFFFF"/>
                  </a:solidFill>
                </a:uFill>
                <a:latin typeface="Arial"/>
                <a:ea typeface="ヒラギノ角ゴ Pro W3"/>
              </a:rPr>
              <a:t>, </a:t>
            </a:r>
            <a:r>
              <a:rPr lang="en-US" sz="3800" strike="noStrike" spc="-140" dirty="0" err="1">
                <a:solidFill>
                  <a:srgbClr val="FFFFFF"/>
                </a:solidFill>
                <a:uFill>
                  <a:solidFill>
                    <a:srgbClr val="FFFFFF"/>
                  </a:solidFill>
                </a:uFill>
                <a:latin typeface="Arial"/>
                <a:ea typeface="ヒラギノ角ゴ Pro W3"/>
              </a:rPr>
              <a:t>Urartu</a:t>
            </a:r>
            <a:r>
              <a:rPr lang="en-US" sz="3800" strike="noStrike" spc="-140" dirty="0">
                <a:solidFill>
                  <a:srgbClr val="FFFFFF"/>
                </a:solidFill>
                <a:uFill>
                  <a:solidFill>
                    <a:srgbClr val="FFFFFF"/>
                  </a:solidFill>
                </a:uFill>
                <a:latin typeface="Arial"/>
                <a:ea typeface="ヒラギノ角ゴ Pro W3"/>
              </a:rPr>
              <a:t> Ozgur </a:t>
            </a:r>
            <a:r>
              <a:rPr lang="en-US" sz="3800" strike="noStrike" spc="-140" dirty="0" err="1">
                <a:solidFill>
                  <a:srgbClr val="FFFFFF"/>
                </a:solidFill>
                <a:uFill>
                  <a:solidFill>
                    <a:srgbClr val="FFFFFF"/>
                  </a:solidFill>
                </a:uFill>
                <a:latin typeface="Arial"/>
                <a:ea typeface="ヒラギノ角ゴ Pro W3"/>
              </a:rPr>
              <a:t>Safak</a:t>
            </a:r>
            <a:r>
              <a:rPr lang="en-US" sz="3800" strike="noStrike" spc="-140" dirty="0">
                <a:solidFill>
                  <a:srgbClr val="FFFFFF"/>
                </a:solidFill>
                <a:uFill>
                  <a:solidFill>
                    <a:srgbClr val="FFFFFF"/>
                  </a:solidFill>
                </a:uFill>
                <a:latin typeface="Arial"/>
                <a:ea typeface="ヒラギノ角ゴ Pro W3"/>
              </a:rPr>
              <a:t> Seker</a:t>
            </a:r>
            <a:r>
              <a:rPr lang="en-US" sz="3800" strike="noStrike" spc="-140" baseline="30000" dirty="0">
                <a:solidFill>
                  <a:srgbClr val="FFFFFF"/>
                </a:solidFill>
                <a:uFill>
                  <a:solidFill>
                    <a:srgbClr val="FFFFFF"/>
                  </a:solidFill>
                </a:uFill>
                <a:latin typeface="Arial"/>
                <a:ea typeface="ヒラギノ角ゴ Pro W3"/>
              </a:rPr>
              <a:t>1,2</a:t>
            </a:r>
            <a:endParaRPr lang="en-US" sz="1800" strike="noStrike" spc="-1" dirty="0">
              <a:solidFill>
                <a:srgbClr val="000000"/>
              </a:solidFill>
              <a:uFill>
                <a:solidFill>
                  <a:srgbClr val="FFFFFF"/>
                </a:solidFill>
              </a:uFill>
              <a:latin typeface="Arial"/>
            </a:endParaRPr>
          </a:p>
          <a:p>
            <a:pPr algn="ctr">
              <a:lnSpc>
                <a:spcPct val="115000"/>
              </a:lnSpc>
            </a:pPr>
            <a:r>
              <a:rPr lang="en-US" sz="3000" i="1" strike="noStrike" spc="-1" baseline="30000" dirty="0">
                <a:solidFill>
                  <a:srgbClr val="FFFFFF"/>
                </a:solidFill>
                <a:uFill>
                  <a:solidFill>
                    <a:srgbClr val="FFFFFF"/>
                  </a:solidFill>
                </a:uFill>
                <a:latin typeface="Arial"/>
                <a:ea typeface="ヒラギノ角ゴ Pro W3"/>
              </a:rPr>
              <a:t>1</a:t>
            </a:r>
            <a:r>
              <a:rPr lang="en-US" sz="3000" i="1" strike="noStrike" spc="-1" dirty="0">
                <a:solidFill>
                  <a:srgbClr val="FFFFFF"/>
                </a:solidFill>
                <a:uFill>
                  <a:solidFill>
                    <a:srgbClr val="FFFFFF"/>
                  </a:solidFill>
                </a:uFill>
                <a:latin typeface="Arial"/>
                <a:ea typeface="ヒラギノ角ゴ Pro W3"/>
              </a:rPr>
              <a:t>UNAM - National Nanotechnology Research Center, Bilkent University, Ankara, Turkey</a:t>
            </a:r>
            <a:endParaRPr lang="en-US" sz="1800" strike="noStrike" spc="-1" dirty="0">
              <a:solidFill>
                <a:srgbClr val="000000"/>
              </a:solidFill>
              <a:uFill>
                <a:solidFill>
                  <a:srgbClr val="FFFFFF"/>
                </a:solidFill>
              </a:uFill>
              <a:latin typeface="Arial"/>
            </a:endParaRPr>
          </a:p>
          <a:p>
            <a:pPr algn="ctr">
              <a:lnSpc>
                <a:spcPct val="100000"/>
              </a:lnSpc>
            </a:pPr>
            <a:r>
              <a:rPr lang="en-US" sz="3000" i="1" strike="noStrike" spc="-1" baseline="30000" dirty="0">
                <a:solidFill>
                  <a:srgbClr val="FFFFFF"/>
                </a:solidFill>
                <a:uFill>
                  <a:solidFill>
                    <a:srgbClr val="FFFFFF"/>
                  </a:solidFill>
                </a:uFill>
                <a:latin typeface="Arial"/>
                <a:ea typeface="ヒラギノ角ゴ Pro W3"/>
              </a:rPr>
              <a:t>2</a:t>
            </a:r>
            <a:r>
              <a:rPr lang="en-US" sz="3000" i="1" strike="noStrike" spc="-1" dirty="0">
                <a:solidFill>
                  <a:srgbClr val="FFFFFF"/>
                </a:solidFill>
                <a:uFill>
                  <a:solidFill>
                    <a:srgbClr val="FFFFFF"/>
                  </a:solidFill>
                </a:uFill>
                <a:latin typeface="Arial"/>
                <a:ea typeface="ヒラギノ角ゴ Pro W3"/>
              </a:rPr>
              <a:t>Institute of Materials Science and Nanotechnology, Bilkent University, Ankara, Turkey</a:t>
            </a:r>
            <a:endParaRPr lang="en-US" sz="1800" strike="noStrike" spc="-1" dirty="0">
              <a:solidFill>
                <a:srgbClr val="000000"/>
              </a:solidFill>
              <a:uFill>
                <a:solidFill>
                  <a:srgbClr val="FFFFFF"/>
                </a:solidFill>
              </a:uFill>
              <a:latin typeface="Arial"/>
            </a:endParaRPr>
          </a:p>
          <a:p>
            <a:pPr algn="ctr">
              <a:lnSpc>
                <a:spcPct val="100000"/>
              </a:lnSpc>
            </a:pPr>
            <a:r>
              <a:rPr lang="en-US" sz="3000" i="1" strike="noStrike" spc="-1" baseline="33000" dirty="0">
                <a:solidFill>
                  <a:srgbClr val="FFFFFF"/>
                </a:solidFill>
                <a:uFill>
                  <a:solidFill>
                    <a:srgbClr val="FFFFFF"/>
                  </a:solidFill>
                </a:uFill>
                <a:latin typeface="Arial"/>
                <a:ea typeface="ヒラギノ角ゴ Pro W3"/>
              </a:rPr>
              <a:t>3</a:t>
            </a:r>
            <a:r>
              <a:rPr lang="en-US" sz="3000" i="1" strike="noStrike" spc="-1" dirty="0">
                <a:solidFill>
                  <a:srgbClr val="FFFFFF"/>
                </a:solidFill>
                <a:uFill>
                  <a:solidFill>
                    <a:srgbClr val="FFFFFF"/>
                  </a:solidFill>
                </a:uFill>
                <a:latin typeface="Arial"/>
                <a:ea typeface="ヒラギノ角ゴ Pro W3"/>
              </a:rPr>
              <a:t>Department of Molecular Biology and Genetics, Bilkent University, Ankara, Turkey</a:t>
            </a:r>
            <a:endParaRPr lang="tr-TR" sz="3000" i="1" strike="noStrike" spc="-1" dirty="0">
              <a:solidFill>
                <a:srgbClr val="FFFFFF"/>
              </a:solidFill>
              <a:uFill>
                <a:solidFill>
                  <a:srgbClr val="FFFFFF"/>
                </a:solidFill>
              </a:uFill>
              <a:latin typeface="Arial"/>
              <a:ea typeface="ヒラギノ角ゴ Pro W3"/>
            </a:endParaRPr>
          </a:p>
          <a:p>
            <a:pPr algn="ctr">
              <a:lnSpc>
                <a:spcPct val="100000"/>
              </a:lnSpc>
            </a:pPr>
            <a:r>
              <a:rPr lang="tr-TR" sz="3000" i="1" spc="-1" baseline="30000" dirty="0">
                <a:solidFill>
                  <a:srgbClr val="FFFFFF"/>
                </a:solidFill>
                <a:uFill>
                  <a:solidFill>
                    <a:srgbClr val="FFFFFF"/>
                  </a:solidFill>
                </a:uFill>
                <a:latin typeface="Arial"/>
                <a:ea typeface="ヒラギノ角ゴ Pro W3"/>
              </a:rPr>
              <a:t>4</a:t>
            </a:r>
            <a:r>
              <a:rPr lang="tr-TR" sz="3000" i="1" spc="-1" dirty="0">
                <a:solidFill>
                  <a:srgbClr val="FFFFFF"/>
                </a:solidFill>
                <a:uFill>
                  <a:solidFill>
                    <a:srgbClr val="FFFFFF"/>
                  </a:solidFill>
                </a:uFill>
                <a:latin typeface="Arial"/>
                <a:ea typeface="ヒラギノ角ゴ Pro W3"/>
              </a:rPr>
              <a:t>Department of Molecular Biology and Genetics,Yildiz Technical University, İstanbul, Turkey</a:t>
            </a:r>
            <a:endParaRPr lang="en-US" sz="1800" strike="noStrike" spc="-1" dirty="0">
              <a:solidFill>
                <a:srgbClr val="000000"/>
              </a:solidFill>
              <a:uFill>
                <a:solidFill>
                  <a:srgbClr val="FFFFFF"/>
                </a:solidFill>
              </a:uFill>
              <a:latin typeface="Arial"/>
            </a:endParaRPr>
          </a:p>
          <a:p>
            <a:pPr algn="ctr">
              <a:lnSpc>
                <a:spcPct val="100000"/>
              </a:lnSpc>
            </a:pPr>
            <a:r>
              <a:rPr lang="tr-TR" sz="3000" i="1" spc="-1" dirty="0">
                <a:solidFill>
                  <a:srgbClr val="FFFFFF"/>
                </a:solidFill>
                <a:uFill>
                  <a:solidFill>
                    <a:srgbClr val="FFFFFF"/>
                  </a:solidFill>
                </a:uFill>
                <a:latin typeface="Arial"/>
                <a:ea typeface="ヒラギノ角ゴ Pro W3"/>
              </a:rPr>
              <a:t>tolga</a:t>
            </a:r>
            <a:r>
              <a:rPr lang="en-US" sz="3000" i="1" strike="noStrike" spc="-1" dirty="0">
                <a:solidFill>
                  <a:srgbClr val="FFFFFF"/>
                </a:solidFill>
                <a:uFill>
                  <a:solidFill>
                    <a:srgbClr val="FFFFFF"/>
                  </a:solidFill>
                </a:uFill>
                <a:latin typeface="Arial"/>
                <a:ea typeface="ヒラギノ角ゴ Pro W3"/>
              </a:rPr>
              <a:t>.</a:t>
            </a:r>
            <a:r>
              <a:rPr lang="tr-TR" sz="3000" i="1" strike="noStrike" spc="-1" dirty="0">
                <a:solidFill>
                  <a:srgbClr val="FFFFFF"/>
                </a:solidFill>
                <a:uFill>
                  <a:solidFill>
                    <a:srgbClr val="FFFFFF"/>
                  </a:solidFill>
                </a:uFill>
                <a:latin typeface="Arial"/>
                <a:ea typeface="ヒラギノ角ゴ Pro W3"/>
              </a:rPr>
              <a:t>olmez</a:t>
            </a:r>
            <a:r>
              <a:rPr lang="en-US" sz="3000" i="1" strike="noStrike" spc="-1" dirty="0">
                <a:solidFill>
                  <a:srgbClr val="FFFFFF"/>
                </a:solidFill>
                <a:uFill>
                  <a:solidFill>
                    <a:srgbClr val="FFFFFF"/>
                  </a:solidFill>
                </a:uFill>
                <a:latin typeface="Arial"/>
                <a:ea typeface="ヒラギノ角ゴ Pro W3"/>
              </a:rPr>
              <a:t>@bilkent.edu.tr</a:t>
            </a:r>
            <a:endParaRPr lang="en-US" sz="1800" strike="noStrike" spc="-1" dirty="0">
              <a:solidFill>
                <a:srgbClr val="000000"/>
              </a:solidFill>
              <a:uFill>
                <a:solidFill>
                  <a:srgbClr val="FFFFFF"/>
                </a:solidFill>
              </a:uFill>
              <a:latin typeface="Arial"/>
            </a:endParaRPr>
          </a:p>
          <a:p>
            <a:pPr algn="ctr">
              <a:lnSpc>
                <a:spcPct val="100000"/>
              </a:lnSpc>
            </a:pPr>
            <a:endParaRPr lang="en-US" sz="1800" strike="noStrike" spc="-1" dirty="0">
              <a:solidFill>
                <a:srgbClr val="000000"/>
              </a:solidFill>
              <a:uFill>
                <a:solidFill>
                  <a:srgbClr val="FFFFFF"/>
                </a:solidFill>
              </a:uFill>
              <a:latin typeface="Arial"/>
            </a:endParaRPr>
          </a:p>
          <a:p>
            <a:pPr algn="ctr">
              <a:lnSpc>
                <a:spcPct val="100000"/>
              </a:lnSpc>
            </a:pPr>
            <a:endParaRPr lang="en-US" sz="1800" strike="noStrike" spc="-1" dirty="0">
              <a:solidFill>
                <a:srgbClr val="000000"/>
              </a:solidFill>
              <a:uFill>
                <a:solidFill>
                  <a:srgbClr val="FFFFFF"/>
                </a:solidFill>
              </a:uFill>
              <a:latin typeface="Arial"/>
            </a:endParaRPr>
          </a:p>
        </p:txBody>
      </p:sp>
      <p:pic>
        <p:nvPicPr>
          <p:cNvPr id="969" name="Picture 968" descr="A close up of a logo&#10;&#10;Description automatically generated">
            <a:extLst>
              <a:ext uri="{FF2B5EF4-FFF2-40B4-BE49-F238E27FC236}">
                <a16:creationId xmlns:a16="http://schemas.microsoft.com/office/drawing/2014/main" xmlns="" id="{CE200930-15BD-4685-A66A-98C9A75260C3}"/>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5621000" y="41233938"/>
            <a:ext cx="3359414" cy="544628"/>
          </a:xfrm>
          <a:prstGeom prst="rect">
            <a:avLst/>
          </a:prstGeom>
        </p:spPr>
      </p:pic>
      <p:pic>
        <p:nvPicPr>
          <p:cNvPr id="963" name="Picture 962"/>
          <p:cNvPicPr>
            <a:picLocks noChangeAspect="1"/>
          </p:cNvPicPr>
          <p:nvPr/>
        </p:nvPicPr>
        <p:blipFill>
          <a:blip r:embed="rId56"/>
          <a:stretch>
            <a:fillRect/>
          </a:stretch>
        </p:blipFill>
        <p:spPr>
          <a:xfrm rot="16200000">
            <a:off x="23959535" y="2358237"/>
            <a:ext cx="8593083" cy="3859864"/>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658938"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658938"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13224</TotalTime>
  <Words>866</Words>
  <Application>Microsoft Office PowerPoint</Application>
  <PresentationFormat>Custom</PresentationFormat>
  <Paragraphs>102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DejaVu Sans</vt:lpstr>
      <vt:lpstr>ヒラギノ角ゴ Pro W3</vt:lpstr>
      <vt:lpstr>Blank Presentation</vt:lpstr>
      <vt:lpstr>PowerPoint Presentation</vt:lpstr>
    </vt:vector>
  </TitlesOfParts>
  <Company>MIT ISN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 ISN</dc:creator>
  <cp:lastModifiedBy>Mete</cp:lastModifiedBy>
  <cp:revision>572</cp:revision>
  <cp:lastPrinted>2017-05-18T09:07:30Z</cp:lastPrinted>
  <dcterms:created xsi:type="dcterms:W3CDTF">2005-04-22T13:13:35Z</dcterms:created>
  <dcterms:modified xsi:type="dcterms:W3CDTF">2022-04-27T11:34:09Z</dcterms:modified>
</cp:coreProperties>
</file>